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VFilin\Desktop\&#1058;&#1086;&#1088;&#1075;&#1086;&#1074;&#1083;&#1103;\&#1058;&#1077;&#1089;&#1090;&#1099;%20&#1089;&#1090;&#1088;&#1072;&#1090;&#1077;&#1075;&#1080;&#1081;\&#1055;&#1086;&#1074;&#1099;&#1096;&#1077;&#1085;&#1085;&#1099;&#1081;%20&#1058;&#1055;\&#1041;&#1048;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AVFilin\Desktop\&#1058;&#1086;&#1088;&#1075;&#1086;&#1074;&#1083;&#1103;\&#1058;&#1077;&#1089;&#1090;&#1099;%20&#1089;&#1090;&#1088;&#1072;&#1090;&#1077;&#1075;&#1080;&#1081;\&#1055;&#1086;&#1074;&#1099;&#1096;&#1077;&#1085;&#1085;&#1099;&#1081;%20&#1058;&#1055;\&#1041;&#1048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VFilin\Desktop\&#1058;&#1086;&#1088;&#1075;&#1086;&#1074;&#1083;&#1103;\&#1058;&#1077;&#1089;&#1090;&#1099;%20&#1089;&#1090;&#1088;&#1072;&#1090;&#1077;&#1075;&#1080;&#1081;\&#1055;&#1086;&#1074;&#1099;&#1096;&#1077;&#1085;&#1085;&#1099;&#1081;%20&#1058;&#1055;\&#1041;&#1048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VFilin\Desktop\&#1058;&#1086;&#1088;&#1075;&#1086;&#1074;&#1083;&#1103;\&#1058;&#1077;&#1089;&#1090;&#1099;%20&#1089;&#1090;&#1088;&#1072;&#1090;&#1077;&#1075;&#1080;&#1081;\&#1055;&#1086;&#1074;&#1099;&#1096;&#1077;&#1085;&#1085;&#1099;&#1081;%20&#1058;&#1055;\&#1041;&#1048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VFilin\Desktop\&#1058;&#1086;&#1088;&#1075;&#1086;&#1074;&#1083;&#1103;\&#1058;&#1077;&#1089;&#1090;&#1099;%20&#1089;&#1090;&#1088;&#1072;&#1090;&#1077;&#1075;&#1080;&#1081;\&#1055;&#1086;&#1074;&#1099;&#1096;&#1077;&#1085;&#1085;&#1099;&#1081;%20&#1058;&#1055;\&#1041;&#104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38726561618822E-3"/>
          <c:y val="1.5320835941532412E-2"/>
          <c:w val="0.99442857868498213"/>
          <c:h val="0.98467916405846756"/>
        </c:manualLayout>
      </c:layout>
      <c:scatterChart>
        <c:scatterStyle val="smoothMarker"/>
        <c:varyColors val="0"/>
        <c:ser>
          <c:idx val="0"/>
          <c:order val="0"/>
          <c:marker>
            <c:spPr>
              <a:ln w="9525">
                <a:noFill/>
              </a:ln>
            </c:spPr>
          </c:marker>
          <c:xVal>
            <c:numRef>
              <c:f>[БИ.xlsx]Лист1!$BE$5:$BE$46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</c:numCache>
            </c:numRef>
          </c:xVal>
          <c:yVal>
            <c:numRef>
              <c:f>[БИ.xlsx]Лист1!$BF$5:$BF$46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  <c:pt idx="5">
                  <c:v>1</c:v>
                </c:pt>
                <c:pt idx="6">
                  <c:v>3</c:v>
                </c:pt>
                <c:pt idx="7">
                  <c:v>4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5</c:v>
                </c:pt>
                <c:pt idx="13">
                  <c:v>4</c:v>
                </c:pt>
                <c:pt idx="14">
                  <c:v>3</c:v>
                </c:pt>
                <c:pt idx="15">
                  <c:v>2</c:v>
                </c:pt>
                <c:pt idx="16">
                  <c:v>1</c:v>
                </c:pt>
                <c:pt idx="17">
                  <c:v>1</c:v>
                </c:pt>
                <c:pt idx="18">
                  <c:v>7</c:v>
                </c:pt>
                <c:pt idx="19">
                  <c:v>2</c:v>
                </c:pt>
                <c:pt idx="20">
                  <c:v>3</c:v>
                </c:pt>
                <c:pt idx="21">
                  <c:v>4</c:v>
                </c:pt>
                <c:pt idx="22">
                  <c:v>2</c:v>
                </c:pt>
                <c:pt idx="23">
                  <c:v>3</c:v>
                </c:pt>
                <c:pt idx="24">
                  <c:v>5</c:v>
                </c:pt>
                <c:pt idx="25">
                  <c:v>7</c:v>
                </c:pt>
                <c:pt idx="26">
                  <c:v>4</c:v>
                </c:pt>
                <c:pt idx="27">
                  <c:v>5</c:v>
                </c:pt>
                <c:pt idx="28">
                  <c:v>3</c:v>
                </c:pt>
                <c:pt idx="29">
                  <c:v>4</c:v>
                </c:pt>
                <c:pt idx="30">
                  <c:v>3</c:v>
                </c:pt>
                <c:pt idx="31">
                  <c:v>2</c:v>
                </c:pt>
                <c:pt idx="32">
                  <c:v>2</c:v>
                </c:pt>
                <c:pt idx="33">
                  <c:v>8</c:v>
                </c:pt>
                <c:pt idx="34">
                  <c:v>6</c:v>
                </c:pt>
                <c:pt idx="35">
                  <c:v>4</c:v>
                </c:pt>
                <c:pt idx="36">
                  <c:v>6</c:v>
                </c:pt>
                <c:pt idx="37">
                  <c:v>5</c:v>
                </c:pt>
                <c:pt idx="38">
                  <c:v>6</c:v>
                </c:pt>
                <c:pt idx="39">
                  <c:v>4</c:v>
                </c:pt>
                <c:pt idx="40">
                  <c:v>5</c:v>
                </c:pt>
                <c:pt idx="41">
                  <c:v>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5220608"/>
        <c:axId val="65223296"/>
      </c:scatterChart>
      <c:valAx>
        <c:axId val="65220608"/>
        <c:scaling>
          <c:orientation val="minMax"/>
        </c:scaling>
        <c:delete val="1"/>
        <c:axPos val="b"/>
        <c:majorGridlines/>
        <c:minorGridlines/>
        <c:numFmt formatCode="General" sourceLinked="1"/>
        <c:majorTickMark val="none"/>
        <c:minorTickMark val="none"/>
        <c:tickLblPos val="nextTo"/>
        <c:crossAx val="65223296"/>
        <c:crosses val="autoZero"/>
        <c:crossBetween val="midCat"/>
      </c:valAx>
      <c:valAx>
        <c:axId val="65223296"/>
        <c:scaling>
          <c:orientation val="minMax"/>
        </c:scaling>
        <c:delete val="1"/>
        <c:axPos val="l"/>
        <c:majorGridlines/>
        <c:minorGridlines/>
        <c:numFmt formatCode="General" sourceLinked="1"/>
        <c:majorTickMark val="none"/>
        <c:minorTickMark val="none"/>
        <c:tickLblPos val="nextTo"/>
        <c:crossAx val="65220608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38726561618822E-3"/>
          <c:y val="1.5320835941532412E-2"/>
          <c:w val="0.99442857868498213"/>
          <c:h val="0.98467916405846756"/>
        </c:manualLayout>
      </c:layout>
      <c:scatterChart>
        <c:scatterStyle val="smoothMarker"/>
        <c:varyColors val="0"/>
        <c:ser>
          <c:idx val="0"/>
          <c:order val="0"/>
          <c:marker>
            <c:spPr>
              <a:ln w="9525">
                <a:noFill/>
              </a:ln>
            </c:spPr>
          </c:marker>
          <c:xVal>
            <c:numRef>
              <c:f>[БИ.xlsx]Лист1!$BE$5:$BE$46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</c:numCache>
            </c:numRef>
          </c:xVal>
          <c:yVal>
            <c:numRef>
              <c:f>[БИ.xlsx]Лист1!$BF$5:$BF$46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  <c:pt idx="5">
                  <c:v>1</c:v>
                </c:pt>
                <c:pt idx="6">
                  <c:v>3</c:v>
                </c:pt>
                <c:pt idx="7">
                  <c:v>4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5</c:v>
                </c:pt>
                <c:pt idx="13">
                  <c:v>4</c:v>
                </c:pt>
                <c:pt idx="14">
                  <c:v>3</c:v>
                </c:pt>
                <c:pt idx="15">
                  <c:v>2</c:v>
                </c:pt>
                <c:pt idx="16">
                  <c:v>1</c:v>
                </c:pt>
                <c:pt idx="17">
                  <c:v>1</c:v>
                </c:pt>
                <c:pt idx="18">
                  <c:v>7</c:v>
                </c:pt>
                <c:pt idx="19">
                  <c:v>2</c:v>
                </c:pt>
                <c:pt idx="20">
                  <c:v>3</c:v>
                </c:pt>
                <c:pt idx="21">
                  <c:v>4</c:v>
                </c:pt>
                <c:pt idx="22">
                  <c:v>2</c:v>
                </c:pt>
                <c:pt idx="23">
                  <c:v>3</c:v>
                </c:pt>
                <c:pt idx="24">
                  <c:v>5</c:v>
                </c:pt>
                <c:pt idx="25">
                  <c:v>7</c:v>
                </c:pt>
                <c:pt idx="26">
                  <c:v>4</c:v>
                </c:pt>
                <c:pt idx="27">
                  <c:v>5</c:v>
                </c:pt>
                <c:pt idx="28">
                  <c:v>3</c:v>
                </c:pt>
                <c:pt idx="29">
                  <c:v>4</c:v>
                </c:pt>
                <c:pt idx="30">
                  <c:v>3</c:v>
                </c:pt>
                <c:pt idx="31">
                  <c:v>2</c:v>
                </c:pt>
                <c:pt idx="32">
                  <c:v>2</c:v>
                </c:pt>
                <c:pt idx="33">
                  <c:v>8</c:v>
                </c:pt>
                <c:pt idx="34">
                  <c:v>6</c:v>
                </c:pt>
                <c:pt idx="35">
                  <c:v>4</c:v>
                </c:pt>
                <c:pt idx="36">
                  <c:v>6</c:v>
                </c:pt>
                <c:pt idx="37">
                  <c:v>5</c:v>
                </c:pt>
                <c:pt idx="38">
                  <c:v>6</c:v>
                </c:pt>
                <c:pt idx="39">
                  <c:v>4</c:v>
                </c:pt>
                <c:pt idx="40">
                  <c:v>5</c:v>
                </c:pt>
                <c:pt idx="41">
                  <c:v>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5327488"/>
        <c:axId val="65330176"/>
      </c:scatterChart>
      <c:valAx>
        <c:axId val="65327488"/>
        <c:scaling>
          <c:orientation val="minMax"/>
        </c:scaling>
        <c:delete val="1"/>
        <c:axPos val="b"/>
        <c:majorGridlines/>
        <c:minorGridlines/>
        <c:numFmt formatCode="General" sourceLinked="1"/>
        <c:majorTickMark val="none"/>
        <c:minorTickMark val="none"/>
        <c:tickLblPos val="nextTo"/>
        <c:crossAx val="65330176"/>
        <c:crosses val="autoZero"/>
        <c:crossBetween val="midCat"/>
      </c:valAx>
      <c:valAx>
        <c:axId val="65330176"/>
        <c:scaling>
          <c:orientation val="minMax"/>
        </c:scaling>
        <c:delete val="1"/>
        <c:axPos val="l"/>
        <c:majorGridlines/>
        <c:minorGridlines/>
        <c:numFmt formatCode="General" sourceLinked="1"/>
        <c:majorTickMark val="none"/>
        <c:minorTickMark val="none"/>
        <c:tickLblPos val="nextTo"/>
        <c:crossAx val="65327488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38726561618822E-3"/>
          <c:y val="1.5320835941532412E-2"/>
          <c:w val="0.99442857868498213"/>
          <c:h val="0.98467916405846756"/>
        </c:manualLayout>
      </c:layout>
      <c:scatterChart>
        <c:scatterStyle val="smoothMarker"/>
        <c:varyColors val="0"/>
        <c:ser>
          <c:idx val="0"/>
          <c:order val="0"/>
          <c:marker>
            <c:spPr>
              <a:ln w="9525">
                <a:noFill/>
              </a:ln>
            </c:spPr>
          </c:marker>
          <c:xVal>
            <c:numRef>
              <c:f>[БИ.xlsx]Лист1!$BE$5:$BE$46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</c:numCache>
            </c:numRef>
          </c:xVal>
          <c:yVal>
            <c:numRef>
              <c:f>[БИ.xlsx]Лист1!$BF$5:$BF$46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  <c:pt idx="5">
                  <c:v>1</c:v>
                </c:pt>
                <c:pt idx="6">
                  <c:v>3</c:v>
                </c:pt>
                <c:pt idx="7">
                  <c:v>4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5</c:v>
                </c:pt>
                <c:pt idx="13">
                  <c:v>4</c:v>
                </c:pt>
                <c:pt idx="14">
                  <c:v>3</c:v>
                </c:pt>
                <c:pt idx="15">
                  <c:v>2</c:v>
                </c:pt>
                <c:pt idx="16">
                  <c:v>1</c:v>
                </c:pt>
                <c:pt idx="17">
                  <c:v>1</c:v>
                </c:pt>
                <c:pt idx="18">
                  <c:v>7</c:v>
                </c:pt>
                <c:pt idx="19">
                  <c:v>2</c:v>
                </c:pt>
                <c:pt idx="20">
                  <c:v>3</c:v>
                </c:pt>
                <c:pt idx="21">
                  <c:v>4</c:v>
                </c:pt>
                <c:pt idx="22">
                  <c:v>2</c:v>
                </c:pt>
                <c:pt idx="23">
                  <c:v>3</c:v>
                </c:pt>
                <c:pt idx="24">
                  <c:v>5</c:v>
                </c:pt>
                <c:pt idx="25">
                  <c:v>7</c:v>
                </c:pt>
                <c:pt idx="26">
                  <c:v>4</c:v>
                </c:pt>
                <c:pt idx="27">
                  <c:v>5</c:v>
                </c:pt>
                <c:pt idx="28">
                  <c:v>3</c:v>
                </c:pt>
                <c:pt idx="29">
                  <c:v>4</c:v>
                </c:pt>
                <c:pt idx="30">
                  <c:v>3</c:v>
                </c:pt>
                <c:pt idx="31">
                  <c:v>2</c:v>
                </c:pt>
                <c:pt idx="32">
                  <c:v>2</c:v>
                </c:pt>
                <c:pt idx="33">
                  <c:v>8</c:v>
                </c:pt>
                <c:pt idx="34">
                  <c:v>6</c:v>
                </c:pt>
                <c:pt idx="35">
                  <c:v>4</c:v>
                </c:pt>
                <c:pt idx="36">
                  <c:v>6</c:v>
                </c:pt>
                <c:pt idx="37">
                  <c:v>5</c:v>
                </c:pt>
                <c:pt idx="38">
                  <c:v>6</c:v>
                </c:pt>
                <c:pt idx="39">
                  <c:v>4</c:v>
                </c:pt>
                <c:pt idx="40">
                  <c:v>5</c:v>
                </c:pt>
                <c:pt idx="41">
                  <c:v>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5853312"/>
        <c:axId val="65868544"/>
      </c:scatterChart>
      <c:valAx>
        <c:axId val="65853312"/>
        <c:scaling>
          <c:orientation val="minMax"/>
        </c:scaling>
        <c:delete val="1"/>
        <c:axPos val="b"/>
        <c:majorGridlines/>
        <c:minorGridlines/>
        <c:numFmt formatCode="General" sourceLinked="1"/>
        <c:majorTickMark val="none"/>
        <c:minorTickMark val="none"/>
        <c:tickLblPos val="nextTo"/>
        <c:crossAx val="65868544"/>
        <c:crosses val="autoZero"/>
        <c:crossBetween val="midCat"/>
      </c:valAx>
      <c:valAx>
        <c:axId val="65868544"/>
        <c:scaling>
          <c:orientation val="minMax"/>
        </c:scaling>
        <c:delete val="1"/>
        <c:axPos val="l"/>
        <c:majorGridlines/>
        <c:minorGridlines/>
        <c:numFmt formatCode="General" sourceLinked="1"/>
        <c:majorTickMark val="none"/>
        <c:minorTickMark val="none"/>
        <c:tickLblPos val="nextTo"/>
        <c:crossAx val="65853312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38726561618822E-3"/>
          <c:y val="1.5320835941532412E-2"/>
          <c:w val="0.99442857868498213"/>
          <c:h val="0.98467916405846756"/>
        </c:manualLayout>
      </c:layout>
      <c:scatterChart>
        <c:scatterStyle val="smoothMarker"/>
        <c:varyColors val="0"/>
        <c:ser>
          <c:idx val="0"/>
          <c:order val="0"/>
          <c:marker>
            <c:spPr>
              <a:ln w="9525">
                <a:noFill/>
              </a:ln>
            </c:spPr>
          </c:marker>
          <c:xVal>
            <c:numRef>
              <c:f>[БИ.xlsx]Лист1!$BE$5:$BE$46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</c:numCache>
            </c:numRef>
          </c:xVal>
          <c:yVal>
            <c:numRef>
              <c:f>[БИ.xlsx]Лист1!$BF$5:$BF$46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  <c:pt idx="5">
                  <c:v>1</c:v>
                </c:pt>
                <c:pt idx="6">
                  <c:v>3</c:v>
                </c:pt>
                <c:pt idx="7">
                  <c:v>4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5</c:v>
                </c:pt>
                <c:pt idx="13">
                  <c:v>4</c:v>
                </c:pt>
                <c:pt idx="14">
                  <c:v>3</c:v>
                </c:pt>
                <c:pt idx="15">
                  <c:v>2</c:v>
                </c:pt>
                <c:pt idx="16">
                  <c:v>1</c:v>
                </c:pt>
                <c:pt idx="17">
                  <c:v>1</c:v>
                </c:pt>
                <c:pt idx="18">
                  <c:v>7</c:v>
                </c:pt>
                <c:pt idx="19">
                  <c:v>2</c:v>
                </c:pt>
                <c:pt idx="20">
                  <c:v>3</c:v>
                </c:pt>
                <c:pt idx="21">
                  <c:v>4</c:v>
                </c:pt>
                <c:pt idx="22">
                  <c:v>2</c:v>
                </c:pt>
                <c:pt idx="23">
                  <c:v>3</c:v>
                </c:pt>
                <c:pt idx="24">
                  <c:v>5</c:v>
                </c:pt>
                <c:pt idx="25">
                  <c:v>7</c:v>
                </c:pt>
                <c:pt idx="26">
                  <c:v>4</c:v>
                </c:pt>
                <c:pt idx="27">
                  <c:v>5</c:v>
                </c:pt>
                <c:pt idx="28">
                  <c:v>3</c:v>
                </c:pt>
                <c:pt idx="29">
                  <c:v>4</c:v>
                </c:pt>
                <c:pt idx="30">
                  <c:v>3</c:v>
                </c:pt>
                <c:pt idx="31">
                  <c:v>2</c:v>
                </c:pt>
                <c:pt idx="32">
                  <c:v>2</c:v>
                </c:pt>
                <c:pt idx="33">
                  <c:v>8</c:v>
                </c:pt>
                <c:pt idx="34">
                  <c:v>6</c:v>
                </c:pt>
                <c:pt idx="35">
                  <c:v>4</c:v>
                </c:pt>
                <c:pt idx="36">
                  <c:v>6</c:v>
                </c:pt>
                <c:pt idx="37">
                  <c:v>5</c:v>
                </c:pt>
                <c:pt idx="38">
                  <c:v>6</c:v>
                </c:pt>
                <c:pt idx="39">
                  <c:v>4</c:v>
                </c:pt>
                <c:pt idx="40">
                  <c:v>5</c:v>
                </c:pt>
                <c:pt idx="41">
                  <c:v>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5948288"/>
        <c:axId val="65967616"/>
      </c:scatterChart>
      <c:valAx>
        <c:axId val="65948288"/>
        <c:scaling>
          <c:orientation val="minMax"/>
        </c:scaling>
        <c:delete val="1"/>
        <c:axPos val="b"/>
        <c:majorGridlines/>
        <c:minorGridlines/>
        <c:numFmt formatCode="General" sourceLinked="1"/>
        <c:majorTickMark val="none"/>
        <c:minorTickMark val="none"/>
        <c:tickLblPos val="nextTo"/>
        <c:crossAx val="65967616"/>
        <c:crosses val="autoZero"/>
        <c:crossBetween val="midCat"/>
      </c:valAx>
      <c:valAx>
        <c:axId val="65967616"/>
        <c:scaling>
          <c:orientation val="minMax"/>
        </c:scaling>
        <c:delete val="1"/>
        <c:axPos val="l"/>
        <c:majorGridlines/>
        <c:minorGridlines/>
        <c:numFmt formatCode="General" sourceLinked="1"/>
        <c:majorTickMark val="none"/>
        <c:minorTickMark val="none"/>
        <c:tickLblPos val="nextTo"/>
        <c:crossAx val="65948288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38726561618822E-3"/>
          <c:y val="1.5320835941532412E-2"/>
          <c:w val="0.99442857868498213"/>
          <c:h val="0.98467916405846756"/>
        </c:manualLayout>
      </c:layout>
      <c:scatterChart>
        <c:scatterStyle val="smoothMarker"/>
        <c:varyColors val="0"/>
        <c:ser>
          <c:idx val="0"/>
          <c:order val="0"/>
          <c:marker>
            <c:spPr>
              <a:ln w="9525">
                <a:noFill/>
              </a:ln>
            </c:spPr>
          </c:marker>
          <c:xVal>
            <c:numRef>
              <c:f>[БИ.xlsx]Лист1!$BE$5:$BE$46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  <c:pt idx="30">
                  <c:v>31</c:v>
                </c:pt>
                <c:pt idx="31">
                  <c:v>32</c:v>
                </c:pt>
                <c:pt idx="32">
                  <c:v>33</c:v>
                </c:pt>
                <c:pt idx="33">
                  <c:v>34</c:v>
                </c:pt>
                <c:pt idx="34">
                  <c:v>35</c:v>
                </c:pt>
                <c:pt idx="35">
                  <c:v>36</c:v>
                </c:pt>
                <c:pt idx="36">
                  <c:v>37</c:v>
                </c:pt>
                <c:pt idx="37">
                  <c:v>38</c:v>
                </c:pt>
                <c:pt idx="38">
                  <c:v>39</c:v>
                </c:pt>
                <c:pt idx="39">
                  <c:v>40</c:v>
                </c:pt>
                <c:pt idx="40">
                  <c:v>41</c:v>
                </c:pt>
                <c:pt idx="41">
                  <c:v>42</c:v>
                </c:pt>
              </c:numCache>
            </c:numRef>
          </c:xVal>
          <c:yVal>
            <c:numRef>
              <c:f>[БИ.xlsx]Лист1!$BF$5:$BF$46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  <c:pt idx="5">
                  <c:v>1</c:v>
                </c:pt>
                <c:pt idx="6">
                  <c:v>3</c:v>
                </c:pt>
                <c:pt idx="7">
                  <c:v>4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5</c:v>
                </c:pt>
                <c:pt idx="13">
                  <c:v>4</c:v>
                </c:pt>
                <c:pt idx="14">
                  <c:v>3</c:v>
                </c:pt>
                <c:pt idx="15">
                  <c:v>2</c:v>
                </c:pt>
                <c:pt idx="16">
                  <c:v>1</c:v>
                </c:pt>
                <c:pt idx="17">
                  <c:v>1</c:v>
                </c:pt>
                <c:pt idx="18">
                  <c:v>7</c:v>
                </c:pt>
                <c:pt idx="19">
                  <c:v>2</c:v>
                </c:pt>
                <c:pt idx="20">
                  <c:v>3</c:v>
                </c:pt>
                <c:pt idx="21">
                  <c:v>4</c:v>
                </c:pt>
                <c:pt idx="22">
                  <c:v>2</c:v>
                </c:pt>
                <c:pt idx="23">
                  <c:v>3</c:v>
                </c:pt>
                <c:pt idx="24">
                  <c:v>5</c:v>
                </c:pt>
                <c:pt idx="25">
                  <c:v>7</c:v>
                </c:pt>
                <c:pt idx="26">
                  <c:v>4</c:v>
                </c:pt>
                <c:pt idx="27">
                  <c:v>5</c:v>
                </c:pt>
                <c:pt idx="28">
                  <c:v>3</c:v>
                </c:pt>
                <c:pt idx="29">
                  <c:v>4</c:v>
                </c:pt>
                <c:pt idx="30">
                  <c:v>3</c:v>
                </c:pt>
                <c:pt idx="31">
                  <c:v>2</c:v>
                </c:pt>
                <c:pt idx="32">
                  <c:v>2</c:v>
                </c:pt>
                <c:pt idx="33">
                  <c:v>8</c:v>
                </c:pt>
                <c:pt idx="34">
                  <c:v>6</c:v>
                </c:pt>
                <c:pt idx="35">
                  <c:v>4</c:v>
                </c:pt>
                <c:pt idx="36">
                  <c:v>6</c:v>
                </c:pt>
                <c:pt idx="37">
                  <c:v>5</c:v>
                </c:pt>
                <c:pt idx="38">
                  <c:v>6</c:v>
                </c:pt>
                <c:pt idx="39">
                  <c:v>4</c:v>
                </c:pt>
                <c:pt idx="40">
                  <c:v>5</c:v>
                </c:pt>
                <c:pt idx="41">
                  <c:v>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6991232"/>
        <c:axId val="66998272"/>
      </c:scatterChart>
      <c:valAx>
        <c:axId val="66991232"/>
        <c:scaling>
          <c:orientation val="minMax"/>
        </c:scaling>
        <c:delete val="1"/>
        <c:axPos val="b"/>
        <c:majorGridlines/>
        <c:minorGridlines/>
        <c:numFmt formatCode="General" sourceLinked="1"/>
        <c:majorTickMark val="none"/>
        <c:minorTickMark val="none"/>
        <c:tickLblPos val="nextTo"/>
        <c:crossAx val="66998272"/>
        <c:crosses val="autoZero"/>
        <c:crossBetween val="midCat"/>
      </c:valAx>
      <c:valAx>
        <c:axId val="66998272"/>
        <c:scaling>
          <c:orientation val="minMax"/>
        </c:scaling>
        <c:delete val="1"/>
        <c:axPos val="l"/>
        <c:majorGridlines/>
        <c:minorGridlines/>
        <c:numFmt formatCode="General" sourceLinked="1"/>
        <c:majorTickMark val="none"/>
        <c:minorTickMark val="none"/>
        <c:tickLblPos val="nextTo"/>
        <c:crossAx val="66991232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0.28976</cdr:x>
      <cdr:y>0.45089</cdr:y>
    </cdr:from>
    <cdr:to>
      <cdr:x>0.3313</cdr:x>
      <cdr:y>0.67411</cdr:y>
    </cdr:to>
    <cdr:cxnSp macro="">
      <cdr:nvCxnSpPr>
        <cdr:cNvPr id="3" name="Прямая со стрелкой 2"/>
        <cdr:cNvCxnSpPr/>
      </cdr:nvCxnSpPr>
      <cdr:spPr>
        <a:xfrm xmlns:a="http://schemas.openxmlformats.org/drawingml/2006/main">
          <a:off x="2566377" y="1818202"/>
          <a:ext cx="367949" cy="900100"/>
        </a:xfrm>
        <a:prstGeom xmlns:a="http://schemas.openxmlformats.org/drawingml/2006/main" prst="straightConnector1">
          <a:avLst/>
        </a:prstGeom>
        <a:ln xmlns:a="http://schemas.openxmlformats.org/drawingml/2006/main" w="38100"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48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723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704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83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338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325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061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51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295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016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465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E0013-1698-4EB8-BBE3-FCCC6AA6B0B1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33FC0-AFE6-469C-AA90-00599474C4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928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tlap.com/sovetnik-setka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971600" y="1484784"/>
            <a:ext cx="80648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/>
              <a:t>Блок </a:t>
            </a:r>
            <a:r>
              <a:rPr lang="ru-RU" sz="4400" b="1" i="1" dirty="0" err="1"/>
              <a:t>безиндикаторного</a:t>
            </a:r>
            <a:r>
              <a:rPr lang="ru-RU" sz="4400" b="1" i="1" dirty="0"/>
              <a:t> входа </a:t>
            </a:r>
            <a:endParaRPr lang="ru-RU" sz="4400" b="1" i="1" dirty="0" smtClean="0"/>
          </a:p>
          <a:p>
            <a:r>
              <a:rPr lang="ru-RU" sz="4400" b="1" i="1" dirty="0" smtClean="0"/>
              <a:t>практика для советника: </a:t>
            </a:r>
          </a:p>
          <a:p>
            <a:pPr algn="ctr"/>
            <a:r>
              <a:rPr lang="en-US" sz="4400" dirty="0" err="1" smtClean="0"/>
              <a:t>Setka</a:t>
            </a:r>
            <a:r>
              <a:rPr lang="en-US" sz="4400" dirty="0" smtClean="0"/>
              <a:t> TLP</a:t>
            </a:r>
            <a:endParaRPr lang="ru-RU" sz="4400" dirty="0" smtClean="0"/>
          </a:p>
          <a:p>
            <a:r>
              <a:rPr lang="ru-RU" sz="4400" dirty="0" smtClean="0"/>
              <a:t>(</a:t>
            </a:r>
            <a:r>
              <a:rPr lang="en-US" sz="4400" dirty="0" smtClean="0">
                <a:hlinkClick r:id="rId2"/>
              </a:rPr>
              <a:t>http://tlap.com/sovetnik-setka/</a:t>
            </a:r>
            <a:r>
              <a:rPr lang="ru-RU" sz="4400" dirty="0" smtClean="0"/>
              <a:t>)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90141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5512650"/>
              </p:ext>
            </p:extLst>
          </p:nvPr>
        </p:nvGraphicFramePr>
        <p:xfrm>
          <a:off x="107504" y="1268760"/>
          <a:ext cx="885698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2267744" y="836712"/>
            <a:ext cx="0" cy="46038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427984" y="836712"/>
            <a:ext cx="0" cy="46805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444208" y="836712"/>
            <a:ext cx="0" cy="478853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07504" y="836712"/>
            <a:ext cx="0" cy="446449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07504" y="1052736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27584" y="69269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2014-2015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699792" y="696489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2015-2017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860032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2017-2019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48264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2019-2021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457207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043608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619672" y="34650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018936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2411760" y="3473567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987824" y="39330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3779912" y="21328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968044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5544108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6336196" y="4318373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/>
          <p:cNvSpPr txBox="1"/>
          <p:nvPr/>
        </p:nvSpPr>
        <p:spPr>
          <a:xfrm>
            <a:off x="318988" y="251356"/>
            <a:ext cx="1879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Разработка сетки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2539496" y="251356"/>
            <a:ext cx="1497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Форвард тест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4449278" y="251356"/>
            <a:ext cx="2012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Реальная торговля</a:t>
            </a:r>
            <a:endParaRPr lang="ru-RU" dirty="0"/>
          </a:p>
        </p:txBody>
      </p:sp>
      <p:grpSp>
        <p:nvGrpSpPr>
          <p:cNvPr id="30" name="Группа 29"/>
          <p:cNvGrpSpPr/>
          <p:nvPr/>
        </p:nvGrpSpPr>
        <p:grpSpPr>
          <a:xfrm>
            <a:off x="473025" y="5440578"/>
            <a:ext cx="5421220" cy="768544"/>
            <a:chOff x="473025" y="5440578"/>
            <a:chExt cx="5421220" cy="768544"/>
          </a:xfrm>
        </p:grpSpPr>
        <p:sp>
          <p:nvSpPr>
            <p:cNvPr id="31" name="Овал 30"/>
            <p:cNvSpPr/>
            <p:nvPr/>
          </p:nvSpPr>
          <p:spPr>
            <a:xfrm>
              <a:off x="473025" y="5517232"/>
              <a:ext cx="213283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543107" y="6021288"/>
              <a:ext cx="68453" cy="7200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31971" y="5440578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4 свечи подряд – Сет 2 – 10 возможных точек входа</a:t>
              </a:r>
              <a:endParaRPr lang="ru-RU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16464" y="5839790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3 свечи подряд – Сет 1 – 40 возможных точек входа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75677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7243291"/>
              </p:ext>
            </p:extLst>
          </p:nvPr>
        </p:nvGraphicFramePr>
        <p:xfrm>
          <a:off x="107504" y="1268760"/>
          <a:ext cx="885698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2267744" y="836712"/>
            <a:ext cx="0" cy="453650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427984" y="836712"/>
            <a:ext cx="0" cy="46805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444208" y="836712"/>
            <a:ext cx="0" cy="460386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07504" y="836712"/>
            <a:ext cx="0" cy="453650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07504" y="1052736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27584" y="69269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2014-2015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699792" y="696489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2015-2017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860032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2017-2019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48264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2019-2021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457207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043608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619672" y="34650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018936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2411760" y="3473567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987824" y="39330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3779912" y="21328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968044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5544108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6336196" y="4318373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9" name="Группа 58"/>
          <p:cNvGrpSpPr/>
          <p:nvPr/>
        </p:nvGrpSpPr>
        <p:grpSpPr>
          <a:xfrm>
            <a:off x="314650" y="3987062"/>
            <a:ext cx="720080" cy="873220"/>
            <a:chOff x="314650" y="3987062"/>
            <a:chExt cx="720080" cy="873220"/>
          </a:xfrm>
        </p:grpSpPr>
        <p:cxnSp>
          <p:nvCxnSpPr>
            <p:cNvPr id="34" name="Прямая со стрелкой 33"/>
            <p:cNvCxnSpPr/>
            <p:nvPr/>
          </p:nvCxnSpPr>
          <p:spPr>
            <a:xfrm flipV="1">
              <a:off x="314650" y="4572250"/>
              <a:ext cx="720080" cy="288032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/>
            <p:cNvCxnSpPr>
              <a:stCxn id="16" idx="5"/>
            </p:cNvCxnSpPr>
            <p:nvPr/>
          </p:nvCxnSpPr>
          <p:spPr>
            <a:xfrm>
              <a:off x="549401" y="4457298"/>
              <a:ext cx="485329" cy="114952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 стрелкой 37"/>
            <p:cNvCxnSpPr/>
            <p:nvPr/>
          </p:nvCxnSpPr>
          <p:spPr>
            <a:xfrm>
              <a:off x="686308" y="3987062"/>
              <a:ext cx="348422" cy="5851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1" name="Прямая со стрелкой 40"/>
          <p:cNvCxnSpPr/>
          <p:nvPr/>
        </p:nvCxnSpPr>
        <p:spPr>
          <a:xfrm>
            <a:off x="1079244" y="4333541"/>
            <a:ext cx="174211" cy="52674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Группа 59"/>
          <p:cNvGrpSpPr/>
          <p:nvPr/>
        </p:nvGrpSpPr>
        <p:grpSpPr>
          <a:xfrm>
            <a:off x="1476112" y="3473567"/>
            <a:ext cx="348422" cy="675513"/>
            <a:chOff x="1476112" y="3473567"/>
            <a:chExt cx="348422" cy="675513"/>
          </a:xfrm>
        </p:grpSpPr>
        <p:cxnSp>
          <p:nvCxnSpPr>
            <p:cNvPr id="43" name="Прямая со стрелкой 42"/>
            <p:cNvCxnSpPr/>
            <p:nvPr/>
          </p:nvCxnSpPr>
          <p:spPr>
            <a:xfrm>
              <a:off x="1476112" y="3945759"/>
              <a:ext cx="348422" cy="203321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>
              <a:off x="1650323" y="3473567"/>
              <a:ext cx="174211" cy="675513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7" name="Прямая со стрелкой 46"/>
          <p:cNvCxnSpPr>
            <a:endCxn id="22" idx="6"/>
          </p:cNvCxnSpPr>
          <p:nvPr/>
        </p:nvCxnSpPr>
        <p:spPr>
          <a:xfrm flipV="1">
            <a:off x="1844725" y="3987062"/>
            <a:ext cx="1251111" cy="40652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endCxn id="22" idx="5"/>
          </p:cNvCxnSpPr>
          <p:nvPr/>
        </p:nvCxnSpPr>
        <p:spPr>
          <a:xfrm>
            <a:off x="2267744" y="3987062"/>
            <a:ext cx="812274" cy="381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endCxn id="22" idx="4"/>
          </p:cNvCxnSpPr>
          <p:nvPr/>
        </p:nvCxnSpPr>
        <p:spPr>
          <a:xfrm>
            <a:off x="2465516" y="3525358"/>
            <a:ext cx="576314" cy="51571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3233185" y="4407702"/>
            <a:ext cx="186687" cy="45258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3635646" y="3212976"/>
            <a:ext cx="72258" cy="1644530"/>
          </a:xfrm>
          <a:prstGeom prst="straightConnector1">
            <a:avLst/>
          </a:prstGeom>
          <a:ln w="635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6403026" y="5503676"/>
            <a:ext cx="26739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Сет 1. Сетки за 2014-2017</a:t>
            </a:r>
          </a:p>
          <a:p>
            <a:r>
              <a:rPr lang="ru-RU" dirty="0"/>
              <a:t>5</a:t>
            </a:r>
            <a:r>
              <a:rPr lang="ru-RU" dirty="0" smtClean="0"/>
              <a:t> в плюс и одна в минус</a:t>
            </a:r>
          </a:p>
          <a:p>
            <a:r>
              <a:rPr lang="ru-RU" dirty="0" smtClean="0"/>
              <a:t>Итог к депо слито!!!</a:t>
            </a:r>
            <a:endParaRPr lang="ru-RU" dirty="0"/>
          </a:p>
        </p:txBody>
      </p:sp>
      <p:sp>
        <p:nvSpPr>
          <p:cNvPr id="67" name="TextBox 66"/>
          <p:cNvSpPr txBox="1"/>
          <p:nvPr/>
        </p:nvSpPr>
        <p:spPr>
          <a:xfrm>
            <a:off x="318988" y="251356"/>
            <a:ext cx="1879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Разработка сетки</a:t>
            </a:r>
            <a:endParaRPr lang="ru-RU" dirty="0"/>
          </a:p>
        </p:txBody>
      </p:sp>
      <p:sp>
        <p:nvSpPr>
          <p:cNvPr id="68" name="TextBox 67"/>
          <p:cNvSpPr txBox="1"/>
          <p:nvPr/>
        </p:nvSpPr>
        <p:spPr>
          <a:xfrm>
            <a:off x="2539496" y="251356"/>
            <a:ext cx="1497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Форвард тест</a:t>
            </a:r>
            <a:endParaRPr lang="ru-RU" dirty="0"/>
          </a:p>
        </p:txBody>
      </p:sp>
      <p:sp>
        <p:nvSpPr>
          <p:cNvPr id="69" name="TextBox 68"/>
          <p:cNvSpPr txBox="1"/>
          <p:nvPr/>
        </p:nvSpPr>
        <p:spPr>
          <a:xfrm>
            <a:off x="4449278" y="251356"/>
            <a:ext cx="2012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Реальная торговля</a:t>
            </a:r>
            <a:endParaRPr lang="ru-RU" dirty="0"/>
          </a:p>
        </p:txBody>
      </p:sp>
      <p:grpSp>
        <p:nvGrpSpPr>
          <p:cNvPr id="70" name="Группа 69"/>
          <p:cNvGrpSpPr/>
          <p:nvPr/>
        </p:nvGrpSpPr>
        <p:grpSpPr>
          <a:xfrm>
            <a:off x="473025" y="5440578"/>
            <a:ext cx="5421220" cy="768544"/>
            <a:chOff x="473025" y="5440578"/>
            <a:chExt cx="5421220" cy="768544"/>
          </a:xfrm>
        </p:grpSpPr>
        <p:sp>
          <p:nvSpPr>
            <p:cNvPr id="71" name="Овал 70"/>
            <p:cNvSpPr/>
            <p:nvPr/>
          </p:nvSpPr>
          <p:spPr>
            <a:xfrm>
              <a:off x="473025" y="5517232"/>
              <a:ext cx="213283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2" name="Овал 71"/>
            <p:cNvSpPr/>
            <p:nvPr/>
          </p:nvSpPr>
          <p:spPr>
            <a:xfrm>
              <a:off x="543107" y="6021288"/>
              <a:ext cx="68453" cy="7200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31971" y="5440578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4 свечи подряд – Сет 2 – 10 возможных точек входа</a:t>
              </a:r>
              <a:endParaRPr lang="ru-RU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616464" y="5839790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3 свечи подряд – Сет 1 – 40 возможных точек входа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32281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0139530"/>
              </p:ext>
            </p:extLst>
          </p:nvPr>
        </p:nvGraphicFramePr>
        <p:xfrm>
          <a:off x="107504" y="1268760"/>
          <a:ext cx="885698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2267744" y="836712"/>
            <a:ext cx="0" cy="46805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427984" y="836712"/>
            <a:ext cx="0" cy="46669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444208" y="836712"/>
            <a:ext cx="0" cy="478853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07504" y="836712"/>
            <a:ext cx="0" cy="46805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07504" y="1052736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27584" y="69269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2014-2015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699792" y="696489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2015-2017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860032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2017-2019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48264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2019-2021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457207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043608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619672" y="34650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018936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2411760" y="3473567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3779912" y="21328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968044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5544108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6336196" y="4318373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 стрелкой 2"/>
          <p:cNvCxnSpPr>
            <a:stCxn id="16" idx="4"/>
          </p:cNvCxnSpPr>
          <p:nvPr/>
        </p:nvCxnSpPr>
        <p:spPr>
          <a:xfrm>
            <a:off x="511213" y="4473116"/>
            <a:ext cx="316371" cy="14609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18" idx="1"/>
          </p:cNvCxnSpPr>
          <p:nvPr/>
        </p:nvCxnSpPr>
        <p:spPr>
          <a:xfrm>
            <a:off x="1059426" y="4380922"/>
            <a:ext cx="200206" cy="47658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709235" y="3987062"/>
            <a:ext cx="118349" cy="63215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1673678" y="3505245"/>
            <a:ext cx="100103" cy="52999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2090424" y="3770243"/>
            <a:ext cx="897400" cy="70287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2256144" y="3770243"/>
            <a:ext cx="731680" cy="1789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2469720" y="3537989"/>
            <a:ext cx="518104" cy="2322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2649740" y="3053800"/>
            <a:ext cx="338084" cy="71644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3837872" y="2132856"/>
            <a:ext cx="100103" cy="64807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534218" y="5503676"/>
            <a:ext cx="24229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Сет 2. Сетки 2014-2017</a:t>
            </a:r>
          </a:p>
          <a:p>
            <a:r>
              <a:rPr lang="ru-RU" dirty="0" smtClean="0"/>
              <a:t>5 сеток в плюс</a:t>
            </a:r>
          </a:p>
          <a:p>
            <a:r>
              <a:rPr lang="ru-RU" dirty="0" smtClean="0"/>
              <a:t>Итог к депо 500 </a:t>
            </a:r>
            <a:r>
              <a:rPr lang="en-US" dirty="0" smtClean="0"/>
              <a:t>$</a:t>
            </a:r>
            <a:r>
              <a:rPr lang="ru-RU" dirty="0" smtClean="0"/>
              <a:t>!!!</a:t>
            </a:r>
            <a:endParaRPr lang="ru-RU" dirty="0"/>
          </a:p>
        </p:txBody>
      </p:sp>
      <p:cxnSp>
        <p:nvCxnSpPr>
          <p:cNvPr id="74" name="Прямая со стрелкой 73"/>
          <p:cNvCxnSpPr/>
          <p:nvPr/>
        </p:nvCxnSpPr>
        <p:spPr>
          <a:xfrm flipV="1">
            <a:off x="6390202" y="2456892"/>
            <a:ext cx="288032" cy="19154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flipV="1">
            <a:off x="6652836" y="2456892"/>
            <a:ext cx="25398" cy="149233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318988" y="251356"/>
            <a:ext cx="1879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Разработка сетки</a:t>
            </a:r>
            <a:endParaRPr lang="ru-RU" dirty="0"/>
          </a:p>
        </p:txBody>
      </p:sp>
      <p:sp>
        <p:nvSpPr>
          <p:cNvPr id="80" name="TextBox 79"/>
          <p:cNvSpPr txBox="1"/>
          <p:nvPr/>
        </p:nvSpPr>
        <p:spPr>
          <a:xfrm>
            <a:off x="2539496" y="251356"/>
            <a:ext cx="1497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Форвард тест</a:t>
            </a:r>
            <a:endParaRPr lang="ru-RU" dirty="0"/>
          </a:p>
        </p:txBody>
      </p:sp>
      <p:sp>
        <p:nvSpPr>
          <p:cNvPr id="81" name="TextBox 80"/>
          <p:cNvSpPr txBox="1"/>
          <p:nvPr/>
        </p:nvSpPr>
        <p:spPr>
          <a:xfrm>
            <a:off x="4449278" y="251356"/>
            <a:ext cx="2012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Реальная торговля</a:t>
            </a:r>
            <a:endParaRPr lang="ru-RU" dirty="0"/>
          </a:p>
        </p:txBody>
      </p:sp>
      <p:grpSp>
        <p:nvGrpSpPr>
          <p:cNvPr id="83" name="Группа 82"/>
          <p:cNvGrpSpPr/>
          <p:nvPr/>
        </p:nvGrpSpPr>
        <p:grpSpPr>
          <a:xfrm>
            <a:off x="473025" y="5440578"/>
            <a:ext cx="5421220" cy="768544"/>
            <a:chOff x="473025" y="5440578"/>
            <a:chExt cx="5421220" cy="768544"/>
          </a:xfrm>
        </p:grpSpPr>
        <p:sp>
          <p:nvSpPr>
            <p:cNvPr id="84" name="Овал 83"/>
            <p:cNvSpPr/>
            <p:nvPr/>
          </p:nvSpPr>
          <p:spPr>
            <a:xfrm>
              <a:off x="473025" y="5517232"/>
              <a:ext cx="213283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Овал 84"/>
            <p:cNvSpPr/>
            <p:nvPr/>
          </p:nvSpPr>
          <p:spPr>
            <a:xfrm>
              <a:off x="543107" y="6021288"/>
              <a:ext cx="68453" cy="7200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631971" y="5440578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4 свечи подряд – Сет 2 – 10 возможных точек входа</a:t>
              </a:r>
              <a:endParaRPr lang="ru-RU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616464" y="5839790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3 свечи подряд – Сет 1 – 40 возможных точек входа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663854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9550494"/>
              </p:ext>
            </p:extLst>
          </p:nvPr>
        </p:nvGraphicFramePr>
        <p:xfrm>
          <a:off x="107504" y="1268760"/>
          <a:ext cx="885698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2267744" y="836712"/>
            <a:ext cx="0" cy="46805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427984" y="836712"/>
            <a:ext cx="0" cy="46669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444208" y="836712"/>
            <a:ext cx="0" cy="478853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07504" y="836712"/>
            <a:ext cx="0" cy="46805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07504" y="1052736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27584" y="69269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2014-2015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699792" y="696489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2015-2017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860032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2017-2019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48264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2019-2021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457207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043608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619672" y="34650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018936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2411760" y="3473567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3779912" y="21328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968044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5544108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6336196" y="4318373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 стрелкой 2"/>
          <p:cNvCxnSpPr>
            <a:stCxn id="16" idx="4"/>
          </p:cNvCxnSpPr>
          <p:nvPr/>
        </p:nvCxnSpPr>
        <p:spPr>
          <a:xfrm>
            <a:off x="511213" y="4473116"/>
            <a:ext cx="316371" cy="14609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18" idx="1"/>
          </p:cNvCxnSpPr>
          <p:nvPr/>
        </p:nvCxnSpPr>
        <p:spPr>
          <a:xfrm>
            <a:off x="1059426" y="4380922"/>
            <a:ext cx="200206" cy="47658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709235" y="3987062"/>
            <a:ext cx="118349" cy="63215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1673678" y="3505245"/>
            <a:ext cx="100103" cy="52999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2090424" y="3770243"/>
            <a:ext cx="897400" cy="70287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2256144" y="3770243"/>
            <a:ext cx="731680" cy="1789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2469720" y="3537989"/>
            <a:ext cx="518104" cy="2322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2649740" y="3053800"/>
            <a:ext cx="338084" cy="71644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3837872" y="2132856"/>
            <a:ext cx="100103" cy="64807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462137" y="5503676"/>
            <a:ext cx="27765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Сет 2. Сетки 201</a:t>
            </a:r>
            <a:r>
              <a:rPr lang="en-US" b="1" dirty="0" smtClean="0"/>
              <a:t>7</a:t>
            </a:r>
            <a:r>
              <a:rPr lang="ru-RU" b="1" dirty="0" smtClean="0"/>
              <a:t>-201</a:t>
            </a:r>
            <a:r>
              <a:rPr lang="en-US" b="1" dirty="0" smtClean="0"/>
              <a:t>9</a:t>
            </a:r>
            <a:endParaRPr lang="ru-RU" b="1" dirty="0" smtClean="0"/>
          </a:p>
          <a:p>
            <a:r>
              <a:rPr lang="en-US" dirty="0"/>
              <a:t>2</a:t>
            </a:r>
            <a:r>
              <a:rPr lang="ru-RU" dirty="0" smtClean="0"/>
              <a:t> сетки в плюс</a:t>
            </a:r>
            <a:r>
              <a:rPr lang="en-US" dirty="0" smtClean="0"/>
              <a:t> </a:t>
            </a:r>
            <a:r>
              <a:rPr lang="ru-RU" dirty="0" smtClean="0"/>
              <a:t>и 1 в минус</a:t>
            </a:r>
          </a:p>
          <a:p>
            <a:r>
              <a:rPr lang="ru-RU" dirty="0" smtClean="0"/>
              <a:t>Итог к депо слито!!!</a:t>
            </a:r>
            <a:endParaRPr lang="ru-RU" dirty="0"/>
          </a:p>
        </p:txBody>
      </p:sp>
      <p:cxnSp>
        <p:nvCxnSpPr>
          <p:cNvPr id="63" name="Прямая со стрелкой 62"/>
          <p:cNvCxnSpPr/>
          <p:nvPr/>
        </p:nvCxnSpPr>
        <p:spPr>
          <a:xfrm flipV="1">
            <a:off x="5026004" y="3032956"/>
            <a:ext cx="338084" cy="42906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5076056" y="2658853"/>
            <a:ext cx="288032" cy="374103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5187157" y="2186862"/>
            <a:ext cx="144016" cy="846094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5620688" y="3054409"/>
            <a:ext cx="144016" cy="599707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6390202" y="2456892"/>
            <a:ext cx="288032" cy="19154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flipV="1">
            <a:off x="6652836" y="2456892"/>
            <a:ext cx="25398" cy="149233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318988" y="251356"/>
            <a:ext cx="1879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Разработка сетки</a:t>
            </a:r>
            <a:endParaRPr lang="ru-RU" dirty="0"/>
          </a:p>
        </p:txBody>
      </p:sp>
      <p:sp>
        <p:nvSpPr>
          <p:cNvPr id="80" name="TextBox 79"/>
          <p:cNvSpPr txBox="1"/>
          <p:nvPr/>
        </p:nvSpPr>
        <p:spPr>
          <a:xfrm>
            <a:off x="2539496" y="251356"/>
            <a:ext cx="1497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Форвард тест</a:t>
            </a:r>
            <a:endParaRPr lang="ru-RU" dirty="0"/>
          </a:p>
        </p:txBody>
      </p:sp>
      <p:sp>
        <p:nvSpPr>
          <p:cNvPr id="81" name="TextBox 80"/>
          <p:cNvSpPr txBox="1"/>
          <p:nvPr/>
        </p:nvSpPr>
        <p:spPr>
          <a:xfrm>
            <a:off x="4449278" y="251356"/>
            <a:ext cx="2012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Реальная торговля</a:t>
            </a:r>
            <a:endParaRPr lang="ru-RU" dirty="0"/>
          </a:p>
        </p:txBody>
      </p:sp>
      <p:grpSp>
        <p:nvGrpSpPr>
          <p:cNvPr id="53" name="Группа 52"/>
          <p:cNvGrpSpPr/>
          <p:nvPr/>
        </p:nvGrpSpPr>
        <p:grpSpPr>
          <a:xfrm>
            <a:off x="473025" y="5440578"/>
            <a:ext cx="5421220" cy="768544"/>
            <a:chOff x="473025" y="5440578"/>
            <a:chExt cx="5421220" cy="768544"/>
          </a:xfrm>
        </p:grpSpPr>
        <p:sp>
          <p:nvSpPr>
            <p:cNvPr id="55" name="Овал 54"/>
            <p:cNvSpPr/>
            <p:nvPr/>
          </p:nvSpPr>
          <p:spPr>
            <a:xfrm>
              <a:off x="473025" y="5517232"/>
              <a:ext cx="213283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543107" y="6021288"/>
              <a:ext cx="68453" cy="7200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631971" y="5440578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4 свечи подряд – Сет 2 – 10 возможных точек входа</a:t>
              </a:r>
              <a:endParaRPr lang="ru-RU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16464" y="5839790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3 свечи подряд – Сет 1 – 40 возможных точек входа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657749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3091022"/>
              </p:ext>
            </p:extLst>
          </p:nvPr>
        </p:nvGraphicFramePr>
        <p:xfrm>
          <a:off x="107504" y="1268760"/>
          <a:ext cx="8856984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2267744" y="836712"/>
            <a:ext cx="0" cy="46805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427984" y="836712"/>
            <a:ext cx="0" cy="46669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444208" y="836712"/>
            <a:ext cx="0" cy="478853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07504" y="836712"/>
            <a:ext cx="0" cy="468052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07504" y="1052736"/>
            <a:ext cx="85689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27584" y="69269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2014-2015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699792" y="696489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2015-2017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860032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2017-2019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48264" y="65204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2019-2021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457207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043608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619672" y="34650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018936" y="4365104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2411760" y="3473567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987824" y="39330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3779912" y="21328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968044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5544108" y="3032956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6336196" y="4318373"/>
            <a:ext cx="108012" cy="1080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" name="Прямая со стрелкой 2"/>
          <p:cNvCxnSpPr>
            <a:stCxn id="16" idx="4"/>
          </p:cNvCxnSpPr>
          <p:nvPr/>
        </p:nvCxnSpPr>
        <p:spPr>
          <a:xfrm>
            <a:off x="511213" y="4473116"/>
            <a:ext cx="316371" cy="14609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18" idx="1"/>
          </p:cNvCxnSpPr>
          <p:nvPr/>
        </p:nvCxnSpPr>
        <p:spPr>
          <a:xfrm>
            <a:off x="1059426" y="4380922"/>
            <a:ext cx="200206" cy="47658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709235" y="3987062"/>
            <a:ext cx="118349" cy="63215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1673678" y="3505245"/>
            <a:ext cx="100103" cy="52999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2090424" y="3770243"/>
            <a:ext cx="897400" cy="70287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2256144" y="3770243"/>
            <a:ext cx="731680" cy="1789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>
            <a:off x="2469720" y="3537989"/>
            <a:ext cx="518104" cy="2322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2649740" y="3053800"/>
            <a:ext cx="338084" cy="71644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3837872" y="2132856"/>
            <a:ext cx="100103" cy="64807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444208" y="5503676"/>
            <a:ext cx="27855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Сетки</a:t>
            </a:r>
          </a:p>
          <a:p>
            <a:r>
              <a:rPr lang="ru-RU" dirty="0" smtClean="0"/>
              <a:t>5 сеток в плюс </a:t>
            </a:r>
          </a:p>
          <a:p>
            <a:r>
              <a:rPr lang="ru-RU" dirty="0" smtClean="0"/>
              <a:t>Итог к депо +500 баксов!!!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318988" y="251356"/>
            <a:ext cx="1879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Разработка сетки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2539496" y="251356"/>
            <a:ext cx="1497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Форвард тест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4449278" y="251356"/>
            <a:ext cx="2012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Реальная торговля</a:t>
            </a:r>
            <a:endParaRPr lang="ru-RU" dirty="0"/>
          </a:p>
        </p:txBody>
      </p:sp>
      <p:grpSp>
        <p:nvGrpSpPr>
          <p:cNvPr id="46" name="Группа 45"/>
          <p:cNvGrpSpPr/>
          <p:nvPr/>
        </p:nvGrpSpPr>
        <p:grpSpPr>
          <a:xfrm>
            <a:off x="473025" y="5440578"/>
            <a:ext cx="5421220" cy="768544"/>
            <a:chOff x="473025" y="5440578"/>
            <a:chExt cx="5421220" cy="768544"/>
          </a:xfrm>
        </p:grpSpPr>
        <p:sp>
          <p:nvSpPr>
            <p:cNvPr id="47" name="Овал 46"/>
            <p:cNvSpPr/>
            <p:nvPr/>
          </p:nvSpPr>
          <p:spPr>
            <a:xfrm>
              <a:off x="473025" y="5517232"/>
              <a:ext cx="213283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Овал 48"/>
            <p:cNvSpPr/>
            <p:nvPr/>
          </p:nvSpPr>
          <p:spPr>
            <a:xfrm>
              <a:off x="543107" y="6021288"/>
              <a:ext cx="68453" cy="7200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31971" y="5440578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4 свечи подряд – Сет 2 – 10 возможных точек входа</a:t>
              </a:r>
              <a:endParaRPr lang="ru-RU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16464" y="5839790"/>
              <a:ext cx="5262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3 свечи подряд – Сет 1 – 40 возможных точек входа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3258788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5" y="664327"/>
            <a:ext cx="734481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Выводы:</a:t>
            </a:r>
          </a:p>
          <a:p>
            <a:endParaRPr lang="ru-RU" dirty="0"/>
          </a:p>
          <a:p>
            <a:r>
              <a:rPr lang="ru-RU" dirty="0" err="1" smtClean="0"/>
              <a:t>Безиндикаторный</a:t>
            </a:r>
            <a:r>
              <a:rPr lang="ru-RU" dirty="0" smtClean="0"/>
              <a:t> модуль на ровне с </a:t>
            </a:r>
            <a:r>
              <a:rPr lang="ru-RU" dirty="0" err="1" smtClean="0"/>
              <a:t>лотностью</a:t>
            </a:r>
            <a:r>
              <a:rPr lang="ru-RU" dirty="0" smtClean="0"/>
              <a:t>(+</a:t>
            </a:r>
            <a:r>
              <a:rPr lang="ru-RU" dirty="0" err="1" smtClean="0"/>
              <a:t>мамименеджмент</a:t>
            </a:r>
            <a:r>
              <a:rPr lang="ru-RU" dirty="0" smtClean="0"/>
              <a:t>) и геометрией сеток позволяет управлять агрессивностью торговли и отвечает за количество возможных точек входа – чем больше точек входа мы возьмем – тем больше прибыли мы сможем получить за выбранный интервал времени, если все сетки закроются успешно. </a:t>
            </a:r>
          </a:p>
          <a:p>
            <a:endParaRPr lang="ru-RU" dirty="0" smtClean="0"/>
          </a:p>
          <a:p>
            <a:r>
              <a:rPr lang="ru-RU" dirty="0" smtClean="0"/>
              <a:t>В рассматриваемом примере при 3-х свечах подряд у нас было 40 возможных точек, а при 4-х свечах подряд у нас было 10 возможных точек. С точки зрения вероятности – то сет с большим количеством свечей более устойчив к возможным нештатным ситуациям, так как реже входит в рынок и может обойти большее количество безоткатных трендов.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2176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8525" y="332656"/>
            <a:ext cx="734481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Предлагаю:</a:t>
            </a:r>
          </a:p>
          <a:p>
            <a:endParaRPr lang="ru-RU" dirty="0"/>
          </a:p>
          <a:p>
            <a:r>
              <a:rPr lang="ru-RU" dirty="0" smtClean="0"/>
              <a:t>Для каждой валютной пары сформировать набор параметров </a:t>
            </a:r>
            <a:r>
              <a:rPr lang="ru-RU" dirty="0" err="1" smtClean="0"/>
              <a:t>безындикаторного</a:t>
            </a:r>
            <a:r>
              <a:rPr lang="ru-RU" dirty="0" smtClean="0"/>
              <a:t> модуля для трех стилей:</a:t>
            </a:r>
          </a:p>
          <a:p>
            <a:endParaRPr lang="ru-RU" dirty="0"/>
          </a:p>
          <a:p>
            <a:pPr marL="342900" indent="-342900">
              <a:buAutoNum type="arabicParenR"/>
            </a:pPr>
            <a:r>
              <a:rPr lang="ru-RU" dirty="0" smtClean="0"/>
              <a:t>Агрессивный – (2-3) свечи подряд и широкие коридоры для мин и макс размера свечи</a:t>
            </a:r>
          </a:p>
          <a:p>
            <a:pPr marL="342900" indent="-342900">
              <a:buFontTx/>
              <a:buAutoNum type="arabicParenR"/>
            </a:pPr>
            <a:r>
              <a:rPr lang="ru-RU" dirty="0" smtClean="0"/>
              <a:t>Средней агрессивностью – 3-4 свечи подряд и уже коридоры для мин и макс размера свечи чем в агрессивном варианте</a:t>
            </a:r>
          </a:p>
          <a:p>
            <a:pPr marL="342900" indent="-342900">
              <a:buAutoNum type="arabicParenR"/>
            </a:pPr>
            <a:r>
              <a:rPr lang="ru-RU" dirty="0" smtClean="0"/>
              <a:t>Консервативный – 4-5 свечей и размер коридоров уже чем в варианте номер 2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88254" y="3471977"/>
            <a:ext cx="73448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Оптимизировать или нет:</a:t>
            </a:r>
          </a:p>
          <a:p>
            <a:endParaRPr lang="ru-RU" dirty="0" smtClean="0"/>
          </a:p>
          <a:p>
            <a:r>
              <a:rPr lang="ru-RU" dirty="0" smtClean="0"/>
              <a:t>Склоняюсь что можно, но результаты должны быть в пределах сценария которой вы выбрали для торговли. Например, мы выбрали средней агрессивности, то подбирать количество свечей, то в диапазоне 3 или 4 на тестируемом участке, размер минимальной и максимальной свечи не уже консервативного и не шире агрессивного.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8986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548680"/>
            <a:ext cx="73448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Оптимизировать или нет:</a:t>
            </a:r>
          </a:p>
          <a:p>
            <a:endParaRPr lang="ru-RU" dirty="0" smtClean="0"/>
          </a:p>
          <a:p>
            <a:r>
              <a:rPr lang="ru-RU" dirty="0" smtClean="0"/>
              <a:t>Склоняюсь что можно, но результаты должны быть в пределах сценария которой вы выбрали для торговли. Например, мы выбрали средней агрессивности, то подбирать количество свечей, то в диапазоне 3 или 4 на тестируемом участке(</a:t>
            </a:r>
            <a:r>
              <a:rPr lang="ru-RU" b="1" dirty="0" smtClean="0"/>
              <a:t>только на нем</a:t>
            </a:r>
            <a:r>
              <a:rPr lang="ru-RU" dirty="0" smtClean="0"/>
              <a:t>), размер минимальной и максимальной свечи не уже консервативного и не шире агрессивного. 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46206"/>
              </p:ext>
            </p:extLst>
          </p:nvPr>
        </p:nvGraphicFramePr>
        <p:xfrm>
          <a:off x="2267745" y="2708920"/>
          <a:ext cx="4872854" cy="3429000"/>
        </p:xfrm>
        <a:graphic>
          <a:graphicData uri="http://schemas.openxmlformats.org/drawingml/2006/table">
            <a:tbl>
              <a:tblPr/>
              <a:tblGrid>
                <a:gridCol w="679439"/>
                <a:gridCol w="679439"/>
                <a:gridCol w="1161401"/>
                <a:gridCol w="2352575"/>
              </a:tblGrid>
              <a:tr h="42862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TF=15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мин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GBPUSD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Мин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свечей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Тип торговли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агрессивный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агрессивный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средний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средний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  <a:r>
                        <a:rPr lang="ru-RU" sz="2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  <a:endParaRPr lang="ru-RU" sz="2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консервативный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консервативный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7497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548680"/>
            <a:ext cx="73448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Оптимизировать или нет:</a:t>
            </a:r>
          </a:p>
          <a:p>
            <a:endParaRPr lang="ru-RU" dirty="0" smtClean="0"/>
          </a:p>
          <a:p>
            <a:r>
              <a:rPr lang="ru-RU" dirty="0" smtClean="0"/>
              <a:t>Принять или нет результаты оптимизации: Если цель сохранить заданный стиль торговли, то принимать только те параметры, которые входят у диапазон данного стиля торговли</a:t>
            </a: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890034"/>
              </p:ext>
            </p:extLst>
          </p:nvPr>
        </p:nvGraphicFramePr>
        <p:xfrm>
          <a:off x="251520" y="2218556"/>
          <a:ext cx="4872854" cy="3429000"/>
        </p:xfrm>
        <a:graphic>
          <a:graphicData uri="http://schemas.openxmlformats.org/drawingml/2006/table">
            <a:tbl>
              <a:tblPr/>
              <a:tblGrid>
                <a:gridCol w="679439"/>
                <a:gridCol w="679439"/>
                <a:gridCol w="1161401"/>
                <a:gridCol w="2352575"/>
              </a:tblGrid>
              <a:tr h="428625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TF=15 </a:t>
                      </a:r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мин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GBPUSD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Мин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свечей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Тип торговли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агрессивный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агрессивный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средний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средний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консервативный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консервативный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724128" y="2492896"/>
            <a:ext cx="3234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ru-RU" sz="1600" b="1" dirty="0"/>
              <a:t>CandlesToOpen1Order_MinPips=20</a:t>
            </a:r>
            <a:r>
              <a:rPr lang="ru-RU" sz="1600" dirty="0"/>
              <a:t> </a:t>
            </a:r>
          </a:p>
          <a:p>
            <a:pPr lvl="0" fontAlgn="base"/>
            <a:r>
              <a:rPr lang="ru-RU" sz="1600" b="1" dirty="0"/>
              <a:t>CandlesToOpen1Order_MaxPips=28</a:t>
            </a:r>
            <a:endParaRPr lang="ru-RU" sz="1600" dirty="0"/>
          </a:p>
          <a:p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5796136" y="3933056"/>
            <a:ext cx="3347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ru-RU" sz="1600" b="1" dirty="0" smtClean="0"/>
              <a:t>CandlesToOpen1Order_MinPips=28</a:t>
            </a:r>
            <a:r>
              <a:rPr lang="ru-RU" sz="1600" dirty="0"/>
              <a:t> </a:t>
            </a:r>
          </a:p>
          <a:p>
            <a:pPr lvl="0" fontAlgn="base"/>
            <a:r>
              <a:rPr lang="ru-RU" sz="1600" b="1" dirty="0" smtClean="0"/>
              <a:t>CandlesToOpen1Order_MaxPips=37</a:t>
            </a:r>
            <a:endParaRPr lang="ru-RU" sz="1600" dirty="0"/>
          </a:p>
          <a:p>
            <a:endParaRPr lang="ru-RU" sz="16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5364088" y="2780928"/>
            <a:ext cx="432048" cy="2592288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6" idx="1"/>
          </p:cNvCxnSpPr>
          <p:nvPr/>
        </p:nvCxnSpPr>
        <p:spPr>
          <a:xfrm flipH="1">
            <a:off x="5148064" y="4348555"/>
            <a:ext cx="648072" cy="88558"/>
          </a:xfrm>
          <a:prstGeom prst="straightConnector1">
            <a:avLst/>
          </a:prstGeom>
          <a:ln w="635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62456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622</Words>
  <Application>Microsoft Office PowerPoint</Application>
  <PresentationFormat>Экран (4:3)</PresentationFormat>
  <Paragraphs>146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Vimpelcom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Филин Александр Владимирович</dc:creator>
  <cp:lastModifiedBy>Филин Александр Владимирович</cp:lastModifiedBy>
  <cp:revision>22</cp:revision>
  <dcterms:created xsi:type="dcterms:W3CDTF">2020-02-04T07:04:58Z</dcterms:created>
  <dcterms:modified xsi:type="dcterms:W3CDTF">2020-02-04T10:54:12Z</dcterms:modified>
</cp:coreProperties>
</file>