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116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496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66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292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ACD087E-D487-48B8-B730-02A12737CAEF}" type="datetimeFigureOut">
              <a:rPr lang="ru-RU" smtClean="0"/>
              <a:pPr/>
              <a:t>24.08.16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DB99-3306-487A-9C66-AF2424DA8E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54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73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367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850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77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020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34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405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376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8321B-CE47-EC4F-9C2F-48E4F45BFF85}" type="datetimeFigureOut">
              <a:rPr lang="ru-RU" smtClean="0"/>
              <a:t>24.08.16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D2311-660E-5D4E-8D0B-CB788E911C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131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Прямая соединительная линия 93"/>
          <p:cNvCxnSpPr/>
          <p:nvPr/>
        </p:nvCxnSpPr>
        <p:spPr>
          <a:xfrm>
            <a:off x="153835" y="1859644"/>
            <a:ext cx="8836331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153835" y="3074090"/>
            <a:ext cx="8836331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153835" y="4288536"/>
            <a:ext cx="8836331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153835" y="5478284"/>
            <a:ext cx="8836331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229943" y="105823"/>
            <a:ext cx="7136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Схема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процесса тестирования и доводки советника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47319" y="764134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Формулирует основную идею оптимизации, определяет </a:t>
            </a:r>
            <a:r>
              <a:rPr lang="en-US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scope </a:t>
            </a:r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работ и целевые показатели</a:t>
            </a:r>
            <a:r>
              <a:rPr lang="en-US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оптимизации</a:t>
            </a:r>
          </a:p>
        </p:txBody>
      </p:sp>
      <p:cxnSp>
        <p:nvCxnSpPr>
          <p:cNvPr id="76" name="Соединительная линия уступом 75"/>
          <p:cNvCxnSpPr/>
          <p:nvPr/>
        </p:nvCxnSpPr>
        <p:spPr>
          <a:xfrm flipV="1">
            <a:off x="2987824" y="4181379"/>
            <a:ext cx="681184" cy="1904128"/>
          </a:xfrm>
          <a:prstGeom prst="bentConnector2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Овал 96"/>
          <p:cNvSpPr/>
          <p:nvPr/>
        </p:nvSpPr>
        <p:spPr>
          <a:xfrm>
            <a:off x="628628" y="620688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 rot="16200000">
            <a:off x="-184122" y="2269039"/>
            <a:ext cx="1071570" cy="39565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90000"/>
              </a:lnSpc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Пул аналитиков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 rot="16200000">
            <a:off x="-184122" y="3483485"/>
            <a:ext cx="1071570" cy="3956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90000"/>
              </a:lnSpc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Администратор проекта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16200000">
            <a:off x="-184122" y="1054593"/>
            <a:ext cx="1071570" cy="39565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Руководитель проекта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8" name="Соединительная линия уступом 57"/>
          <p:cNvCxnSpPr>
            <a:stCxn id="56" idx="2"/>
            <a:endCxn id="52" idx="1"/>
          </p:cNvCxnSpPr>
          <p:nvPr/>
        </p:nvCxnSpPr>
        <p:spPr>
          <a:xfrm rot="16200000" flipH="1">
            <a:off x="1528990" y="1477165"/>
            <a:ext cx="95378" cy="669579"/>
          </a:xfrm>
          <a:prstGeom prst="bentConnector2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>
            <a:off x="203537" y="6741368"/>
            <a:ext cx="8770388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Прямоугольник 178"/>
          <p:cNvSpPr/>
          <p:nvPr/>
        </p:nvSpPr>
        <p:spPr>
          <a:xfrm rot="16200000">
            <a:off x="-184121" y="4697931"/>
            <a:ext cx="1071570" cy="3956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Методист – </a:t>
            </a:r>
          </a:p>
          <a:p>
            <a:pPr algn="ctr"/>
            <a:r>
              <a:rPr lang="ru-RU" sz="1000" dirty="0" err="1" smtClean="0">
                <a:latin typeface="Arial" pitchFamily="34" charset="0"/>
                <a:cs typeface="Arial" pitchFamily="34" charset="0"/>
              </a:rPr>
              <a:t>Tech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err="1" smtClean="0">
                <a:latin typeface="Arial" pitchFamily="34" charset="0"/>
                <a:cs typeface="Arial" pitchFamily="34" charset="0"/>
              </a:rPr>
              <a:t>support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 rot="16200000">
            <a:off x="-184121" y="5887679"/>
            <a:ext cx="1071570" cy="395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Участники тестирования</a:t>
            </a:r>
            <a:endParaRPr lang="ru-RU" sz="10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911469" y="1359578"/>
            <a:ext cx="1004347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>
            <a:defPPr>
              <a:defRPr lang="ru-RU"/>
            </a:defPPr>
            <a:lvl1pPr algn="ctr">
              <a:defRPr sz="80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совместно</a:t>
            </a:r>
          </a:p>
          <a:p>
            <a:r>
              <a:rPr lang="ru-RU" dirty="0" smtClean="0"/>
              <a:t>Осуществляют </a:t>
            </a:r>
            <a:r>
              <a:rPr lang="ru-RU" dirty="0"/>
              <a:t>первичное тестирование идеи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437502" y="763564"/>
            <a:ext cx="1014467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Анализирует результаты первичного тестирования, </a:t>
            </a:r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принимает решение о </a:t>
            </a:r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запуске </a:t>
            </a:r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«массовых» тестов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7" name="Соединительная линия уступом 66"/>
          <p:cNvCxnSpPr/>
          <p:nvPr/>
        </p:nvCxnSpPr>
        <p:spPr>
          <a:xfrm flipH="1" flipV="1">
            <a:off x="3832976" y="1763696"/>
            <a:ext cx="3177" cy="211714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773850" y="1359578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b="1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совместно</a:t>
            </a:r>
          </a:p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Формулируют ТЗ для массового тестирования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(разделенное на участки и этапы)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51085" y="4395693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Разрабатывает пошаговый мануал для участников тестирования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51085" y="3181247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Оценивает потребность в ресурсах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304613" y="3181247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Распределяет задачи между участниками тестирования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6057" y="3181247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Создает файловую структуру для учета результатов тестирования 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657851" y="3181247"/>
            <a:ext cx="1146398" cy="1000132"/>
          </a:xfrm>
          <a:prstGeom prst="rect">
            <a:avLst/>
          </a:prstGeom>
          <a:solidFill>
            <a:srgbClr val="FFFFCC"/>
          </a:solidFill>
          <a:ln w="1587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txBody>
          <a:bodyPr wrap="square" lIns="36000" rIns="36000" rtlCol="0" anchor="ctr" anchorCtr="0">
            <a:noAutofit/>
          </a:bodyPr>
          <a:lstStyle>
            <a:defPPr>
              <a:defRPr lang="ru-RU"/>
            </a:defPPr>
            <a:lvl1pPr algn="ctr">
              <a:defRPr sz="80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/>
              <a:t>Осуществляет информационную поддержку (сообщает о начале тестирования, переходе на след. этап и т.п.)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111250" y="3181247"/>
            <a:ext cx="1133158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Контролирует формальный аспект результатов (полноту данных, своевременность заполнения и т.п.)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128858" y="5585441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Записываются в проект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553273" y="5585441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Проводят тесты согласно мануалу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24128" y="5585441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Вносят результаты в общую таблицу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111250" y="4395693"/>
            <a:ext cx="1133158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Контролирует содержательный аспект результатов (отсутствие ошибок при тестировании)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7" name="Соединительная линия уступом 86"/>
          <p:cNvCxnSpPr>
            <a:stCxn id="85" idx="3"/>
            <a:endCxn id="79" idx="1"/>
          </p:cNvCxnSpPr>
          <p:nvPr/>
        </p:nvCxnSpPr>
        <p:spPr>
          <a:xfrm flipV="1">
            <a:off x="6713270" y="3681313"/>
            <a:ext cx="397980" cy="2404194"/>
          </a:xfrm>
          <a:prstGeom prst="bentConnector3">
            <a:avLst>
              <a:gd name="adj1" fmla="val 50000"/>
            </a:avLst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Соединительная линия уступом 87"/>
          <p:cNvCxnSpPr>
            <a:stCxn id="85" idx="3"/>
            <a:endCxn id="86" idx="1"/>
          </p:cNvCxnSpPr>
          <p:nvPr/>
        </p:nvCxnSpPr>
        <p:spPr>
          <a:xfrm flipV="1">
            <a:off x="6713270" y="4895759"/>
            <a:ext cx="397980" cy="1189748"/>
          </a:xfrm>
          <a:prstGeom prst="bentConnector3">
            <a:avLst>
              <a:gd name="adj1" fmla="val 50000"/>
            </a:avLst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7956376" y="722098"/>
            <a:ext cx="1014467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Принимает решение о завершении проекта или </a:t>
            </a:r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проведении нового этапа тестов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660232" y="1359578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b="1" i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совместно</a:t>
            </a:r>
          </a:p>
          <a:p>
            <a:pPr algn="ctr"/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Анализируют </a:t>
            </a:r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результаты тестов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6" name="Соединительная линия уступом 105"/>
          <p:cNvCxnSpPr>
            <a:stCxn id="101" idx="3"/>
            <a:endCxn id="99" idx="1"/>
          </p:cNvCxnSpPr>
          <p:nvPr/>
        </p:nvCxnSpPr>
        <p:spPr>
          <a:xfrm flipV="1">
            <a:off x="7649374" y="1222164"/>
            <a:ext cx="307002" cy="637480"/>
          </a:xfrm>
          <a:prstGeom prst="bentConnector3">
            <a:avLst>
              <a:gd name="adj1" fmla="val 50000"/>
            </a:avLst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Соединительная линия уступом 106"/>
          <p:cNvCxnSpPr>
            <a:stCxn id="66" idx="3"/>
            <a:endCxn id="68" idx="1"/>
          </p:cNvCxnSpPr>
          <p:nvPr/>
        </p:nvCxnSpPr>
        <p:spPr>
          <a:xfrm>
            <a:off x="4451969" y="1263630"/>
            <a:ext cx="321881" cy="596014"/>
          </a:xfrm>
          <a:prstGeom prst="bentConnector3">
            <a:avLst>
              <a:gd name="adj1" fmla="val 50000"/>
            </a:avLst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Соединительная линия уступом 107"/>
          <p:cNvCxnSpPr>
            <a:stCxn id="68" idx="2"/>
            <a:endCxn id="73" idx="1"/>
          </p:cNvCxnSpPr>
          <p:nvPr/>
        </p:nvCxnSpPr>
        <p:spPr>
          <a:xfrm rot="5400000">
            <a:off x="2448952" y="861843"/>
            <a:ext cx="1321603" cy="4317336"/>
          </a:xfrm>
          <a:prstGeom prst="bentConnector4">
            <a:avLst>
              <a:gd name="adj1" fmla="val 52606"/>
              <a:gd name="adj2" fmla="val 105295"/>
            </a:avLst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Соединительная линия уступом 110"/>
          <p:cNvCxnSpPr>
            <a:endCxn id="71" idx="1"/>
          </p:cNvCxnSpPr>
          <p:nvPr/>
        </p:nvCxnSpPr>
        <p:spPr>
          <a:xfrm rot="16200000" flipH="1">
            <a:off x="229570" y="4174244"/>
            <a:ext cx="1214444" cy="228585"/>
          </a:xfrm>
          <a:prstGeom prst="bentConnector2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Соединительная линия уступом 122"/>
          <p:cNvCxnSpPr>
            <a:stCxn id="65" idx="2"/>
            <a:endCxn id="81" idx="0"/>
          </p:cNvCxnSpPr>
          <p:nvPr/>
        </p:nvCxnSpPr>
        <p:spPr>
          <a:xfrm>
            <a:off x="2618299" y="4181379"/>
            <a:ext cx="5130" cy="1404062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>
            <a:stCxn id="74" idx="3"/>
            <a:endCxn id="77" idx="1"/>
          </p:cNvCxnSpPr>
          <p:nvPr/>
        </p:nvCxnSpPr>
        <p:spPr>
          <a:xfrm>
            <a:off x="4293755" y="3681313"/>
            <a:ext cx="212302" cy="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 стрелкой 134"/>
          <p:cNvCxnSpPr>
            <a:stCxn id="74" idx="2"/>
            <a:endCxn id="83" idx="1"/>
          </p:cNvCxnSpPr>
          <p:nvPr/>
        </p:nvCxnSpPr>
        <p:spPr>
          <a:xfrm rot="16200000" flipH="1">
            <a:off x="3224164" y="4756398"/>
            <a:ext cx="1904128" cy="754089"/>
          </a:xfrm>
          <a:prstGeom prst="bentConnector2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/>
          <p:cNvCxnSpPr>
            <a:stCxn id="83" idx="3"/>
            <a:endCxn id="85" idx="1"/>
          </p:cNvCxnSpPr>
          <p:nvPr/>
        </p:nvCxnSpPr>
        <p:spPr>
          <a:xfrm>
            <a:off x="5542415" y="6085507"/>
            <a:ext cx="181713" cy="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Овал 158"/>
          <p:cNvSpPr/>
          <p:nvPr/>
        </p:nvSpPr>
        <p:spPr>
          <a:xfrm>
            <a:off x="1801143" y="1207033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2.1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2" name="Овал 161"/>
          <p:cNvSpPr/>
          <p:nvPr/>
        </p:nvSpPr>
        <p:spPr>
          <a:xfrm>
            <a:off x="3321713" y="621925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" name="Овал 162"/>
          <p:cNvSpPr/>
          <p:nvPr/>
        </p:nvSpPr>
        <p:spPr>
          <a:xfrm>
            <a:off x="4686016" y="1207034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5" name="Овал 164"/>
          <p:cNvSpPr/>
          <p:nvPr/>
        </p:nvSpPr>
        <p:spPr>
          <a:xfrm>
            <a:off x="827584" y="3095180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5.1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6" name="Овал 165"/>
          <p:cNvSpPr/>
          <p:nvPr/>
        </p:nvSpPr>
        <p:spPr>
          <a:xfrm>
            <a:off x="827584" y="4319316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5.2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8" name="Овал 167"/>
          <p:cNvSpPr/>
          <p:nvPr/>
        </p:nvSpPr>
        <p:spPr>
          <a:xfrm>
            <a:off x="3188265" y="3095180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69" name="Овал 168"/>
          <p:cNvSpPr/>
          <p:nvPr/>
        </p:nvSpPr>
        <p:spPr>
          <a:xfrm>
            <a:off x="4380768" y="3095180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3158027" y="1966801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>
            <a:defPPr>
              <a:defRPr lang="ru-RU"/>
            </a:defPPr>
            <a:lvl1pPr algn="ctr">
              <a:defRPr sz="80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/>
              <a:t>Развивают и дополняют идеи, осуществляют первичное тестирование</a:t>
            </a:r>
          </a:p>
        </p:txBody>
      </p:sp>
      <p:sp>
        <p:nvSpPr>
          <p:cNvPr id="161" name="Овал 160"/>
          <p:cNvSpPr/>
          <p:nvPr/>
        </p:nvSpPr>
        <p:spPr>
          <a:xfrm>
            <a:off x="3032496" y="1888365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2.2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1" name="Соединительная линия уступом 180"/>
          <p:cNvCxnSpPr>
            <a:stCxn id="52" idx="0"/>
            <a:endCxn id="66" idx="1"/>
          </p:cNvCxnSpPr>
          <p:nvPr/>
        </p:nvCxnSpPr>
        <p:spPr>
          <a:xfrm rot="5400000" flipH="1" flipV="1">
            <a:off x="2877598" y="799675"/>
            <a:ext cx="95948" cy="1023859"/>
          </a:xfrm>
          <a:prstGeom prst="bentConnector2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Овал 199"/>
          <p:cNvSpPr/>
          <p:nvPr/>
        </p:nvSpPr>
        <p:spPr>
          <a:xfrm>
            <a:off x="2051720" y="5491579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1" name="Овал 200"/>
          <p:cNvSpPr/>
          <p:nvPr/>
        </p:nvSpPr>
        <p:spPr>
          <a:xfrm>
            <a:off x="4427984" y="5491579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2" name="Овал 201"/>
          <p:cNvSpPr/>
          <p:nvPr/>
        </p:nvSpPr>
        <p:spPr>
          <a:xfrm>
            <a:off x="5652120" y="5491579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11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4" name="Овал 213"/>
          <p:cNvSpPr/>
          <p:nvPr/>
        </p:nvSpPr>
        <p:spPr>
          <a:xfrm>
            <a:off x="6951386" y="3095180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7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12.1</a:t>
            </a:r>
            <a:endParaRPr lang="ru-RU" sz="7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" name="Овал 214"/>
          <p:cNvSpPr/>
          <p:nvPr/>
        </p:nvSpPr>
        <p:spPr>
          <a:xfrm>
            <a:off x="6993753" y="4319316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7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12.2</a:t>
            </a:r>
            <a:endParaRPr lang="ru-RU" sz="7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6" name="Овал 215"/>
          <p:cNvSpPr/>
          <p:nvPr/>
        </p:nvSpPr>
        <p:spPr>
          <a:xfrm>
            <a:off x="7838879" y="654415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14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9" name="Соединительная линия уступом 218"/>
          <p:cNvCxnSpPr>
            <a:stCxn id="79" idx="3"/>
            <a:endCxn id="101" idx="2"/>
          </p:cNvCxnSpPr>
          <p:nvPr/>
        </p:nvCxnSpPr>
        <p:spPr>
          <a:xfrm flipH="1" flipV="1">
            <a:off x="7154803" y="2359710"/>
            <a:ext cx="1089605" cy="1321603"/>
          </a:xfrm>
          <a:prstGeom prst="bentConnector4">
            <a:avLst>
              <a:gd name="adj1" fmla="val -20980"/>
              <a:gd name="adj2" fmla="val 68919"/>
            </a:avLst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Соединительная линия уступом 221"/>
          <p:cNvCxnSpPr>
            <a:stCxn id="86" idx="3"/>
            <a:endCxn id="101" idx="2"/>
          </p:cNvCxnSpPr>
          <p:nvPr/>
        </p:nvCxnSpPr>
        <p:spPr>
          <a:xfrm flipH="1" flipV="1">
            <a:off x="7154803" y="2359710"/>
            <a:ext cx="1089605" cy="2536049"/>
          </a:xfrm>
          <a:prstGeom prst="bentConnector4">
            <a:avLst>
              <a:gd name="adj1" fmla="val -20980"/>
              <a:gd name="adj2" fmla="val 83896"/>
            </a:avLst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355390" y="4395693"/>
            <a:ext cx="1448858" cy="1000131"/>
          </a:xfrm>
          <a:prstGeom prst="rect">
            <a:avLst/>
          </a:prstGeom>
          <a:solidFill>
            <a:srgbClr val="FFFFCC"/>
          </a:solidFill>
          <a:ln w="15875">
            <a:solidFill>
              <a:schemeClr val="accent1"/>
            </a:solidFill>
            <a:prstDash val="sysDash"/>
          </a:ln>
        </p:spPr>
        <p:txBody>
          <a:bodyPr wrap="square" lIns="36000" rIns="36000" rtlCol="0" anchor="ctr" anchorCtr="0">
            <a:noAutofit/>
          </a:bodyPr>
          <a:lstStyle>
            <a:defPPr>
              <a:defRPr lang="ru-RU"/>
            </a:defPPr>
            <a:lvl1pPr algn="ctr">
              <a:defRPr sz="80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Осуществляет методическую и техническую поддержку </a:t>
            </a:r>
            <a:r>
              <a:rPr lang="ru-RU" dirty="0"/>
              <a:t>участников </a:t>
            </a:r>
            <a:r>
              <a:rPr lang="ru-RU" dirty="0" smtClean="0"/>
              <a:t>тестирования, отвечает на вопросы, </a:t>
            </a:r>
            <a:r>
              <a:rPr lang="ru-RU" dirty="0"/>
              <a:t>при необходимости обновляет мануал</a:t>
            </a:r>
          </a:p>
        </p:txBody>
      </p:sp>
      <p:sp>
        <p:nvSpPr>
          <p:cNvPr id="266" name="Овал 265"/>
          <p:cNvSpPr/>
          <p:nvPr/>
        </p:nvSpPr>
        <p:spPr>
          <a:xfrm>
            <a:off x="6534943" y="1207401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13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8" name="Соединительная линия уступом 307"/>
          <p:cNvCxnSpPr>
            <a:stCxn id="72" idx="1"/>
            <a:endCxn id="83" idx="0"/>
          </p:cNvCxnSpPr>
          <p:nvPr/>
        </p:nvCxnSpPr>
        <p:spPr>
          <a:xfrm rot="10800000" flipV="1">
            <a:off x="5047844" y="4895759"/>
            <a:ext cx="307546" cy="689682"/>
          </a:xfrm>
          <a:prstGeom prst="bentConnector2">
            <a:avLst/>
          </a:prstGeom>
          <a:solidFill>
            <a:srgbClr val="FFFFCC"/>
          </a:solidFill>
          <a:ln w="15875">
            <a:solidFill>
              <a:schemeClr val="accent1"/>
            </a:solidFill>
            <a:prstDash val="sysDash"/>
            <a:headEnd type="stealth" w="med" len="lg"/>
            <a:tailEnd type="stealth" w="med" len="lg"/>
          </a:ln>
        </p:spPr>
      </p:cxnSp>
      <p:cxnSp>
        <p:nvCxnSpPr>
          <p:cNvPr id="312" name="Соединительная линия уступом 311"/>
          <p:cNvCxnSpPr>
            <a:stCxn id="78" idx="2"/>
          </p:cNvCxnSpPr>
          <p:nvPr/>
        </p:nvCxnSpPr>
        <p:spPr>
          <a:xfrm rot="5400000">
            <a:off x="4879514" y="4233905"/>
            <a:ext cx="1404062" cy="1299010"/>
          </a:xfrm>
          <a:prstGeom prst="bentConnector3">
            <a:avLst>
              <a:gd name="adj1" fmla="val 9975"/>
            </a:avLst>
          </a:prstGeom>
          <a:solidFill>
            <a:srgbClr val="FFFFCC"/>
          </a:solidFill>
          <a:ln w="15875">
            <a:solidFill>
              <a:schemeClr val="accent1"/>
            </a:solidFill>
            <a:prstDash val="sysDash"/>
            <a:headEnd type="stealth" w="med" len="lg"/>
            <a:tailEnd type="stealth" w="med" len="lg"/>
          </a:ln>
        </p:spPr>
      </p:cxnSp>
      <p:sp>
        <p:nvSpPr>
          <p:cNvPr id="65" name="TextBox 64"/>
          <p:cNvSpPr txBox="1"/>
          <p:nvPr/>
        </p:nvSpPr>
        <p:spPr>
          <a:xfrm>
            <a:off x="2123728" y="3181247"/>
            <a:ext cx="98914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sz="8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Организует привлечение и запись людей в </a:t>
            </a:r>
            <a:r>
              <a:rPr lang="ru-RU" sz="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</a:t>
            </a: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0" name="Прямая со стрелкой 69"/>
          <p:cNvCxnSpPr>
            <a:stCxn id="73" idx="3"/>
            <a:endCxn id="65" idx="1"/>
          </p:cNvCxnSpPr>
          <p:nvPr/>
        </p:nvCxnSpPr>
        <p:spPr>
          <a:xfrm>
            <a:off x="1940227" y="3681313"/>
            <a:ext cx="183501" cy="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Овал 74"/>
          <p:cNvSpPr/>
          <p:nvPr/>
        </p:nvSpPr>
        <p:spPr>
          <a:xfrm>
            <a:off x="2017167" y="3095180"/>
            <a:ext cx="250577" cy="28575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1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975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199</Words>
  <Application>Microsoft Macintosh PowerPoint</Application>
  <PresentationFormat>Экран (4:3)</PresentationFormat>
  <Paragraphs>47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7</cp:revision>
  <dcterms:created xsi:type="dcterms:W3CDTF">2016-08-23T21:13:48Z</dcterms:created>
  <dcterms:modified xsi:type="dcterms:W3CDTF">2016-08-23T22:13:18Z</dcterms:modified>
</cp:coreProperties>
</file>