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56" r:id="rId3"/>
    <p:sldId id="267" r:id="rId4"/>
    <p:sldId id="277" r:id="rId5"/>
    <p:sldId id="278" r:id="rId6"/>
    <p:sldId id="279" r:id="rId7"/>
    <p:sldId id="276" r:id="rId8"/>
    <p:sldId id="271" r:id="rId9"/>
    <p:sldId id="258" r:id="rId10"/>
    <p:sldId id="268" r:id="rId11"/>
    <p:sldId id="269" r:id="rId12"/>
    <p:sldId id="270" r:id="rId13"/>
    <p:sldId id="273" r:id="rId14"/>
    <p:sldId id="280" r:id="rId15"/>
    <p:sldId id="275" r:id="rId16"/>
    <p:sldId id="274" r:id="rId17"/>
    <p:sldId id="281" r:id="rId18"/>
    <p:sldId id="283" r:id="rId19"/>
    <p:sldId id="282" r:id="rId20"/>
    <p:sldId id="28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7" autoAdjust="0"/>
    <p:restoredTop sz="94660"/>
  </p:normalViewPr>
  <p:slideViewPr>
    <p:cSldViewPr>
      <p:cViewPr varScale="1">
        <p:scale>
          <a:sx n="133" d="100"/>
          <a:sy n="133" d="100"/>
        </p:scale>
        <p:origin x="312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200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B725B-653D-4166-A8E9-72A38A1847C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61E8E-D392-497B-BB21-122DD7C27C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35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F64CD-0576-4A9A-BD06-7889D6E60BDC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5D449-B875-4B8D-8E66-224D27E54C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979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flip="none" rotWithShape="1">
          <a:gsLst>
            <a:gs pos="0">
              <a:srgbClr val="D9D9D9"/>
            </a:gs>
            <a:gs pos="100000">
              <a:schemeClr val="bg1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EKG lin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8688" y="-1"/>
            <a:ext cx="7000137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6225" y="1828800"/>
            <a:ext cx="4098175" cy="317738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225" y="5181600"/>
            <a:ext cx="4098175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982200" y="0"/>
            <a:ext cx="22098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058399" y="457201"/>
            <a:ext cx="2057401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457200"/>
            <a:ext cx="9067800" cy="5943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5112" y="228600"/>
            <a:ext cx="116586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828800"/>
            <a:ext cx="7772400" cy="317738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5181600"/>
            <a:ext cx="7772400" cy="685800"/>
          </a:xfrm>
        </p:spPr>
        <p:txBody>
          <a:bodyPr>
            <a:normAutofit/>
          </a:bodyPr>
          <a:lstStyle>
            <a:lvl1pPr marL="0" indent="0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825624"/>
            <a:ext cx="4800600" cy="45751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5624"/>
            <a:ext cx="4800600" cy="45751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100584"/>
            <a:ext cx="10058400" cy="13258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828799"/>
            <a:ext cx="4800600" cy="762000"/>
          </a:xfrm>
        </p:spPr>
        <p:txBody>
          <a:bodyPr anchor="ctr">
            <a:noAutofit/>
          </a:bodyPr>
          <a:lstStyle>
            <a:lvl1pPr marL="0" indent="0">
              <a:buNone/>
              <a:defRPr sz="24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6800" y="2590799"/>
            <a:ext cx="4800600" cy="381003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4600" y="1828799"/>
            <a:ext cx="4800600" cy="762000"/>
          </a:xfrm>
        </p:spPr>
        <p:txBody>
          <a:bodyPr anchor="ctr">
            <a:noAutofit/>
          </a:bodyPr>
          <a:lstStyle>
            <a:lvl1pPr marL="0" indent="0">
              <a:buNone/>
              <a:defRPr sz="24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4600" y="2590799"/>
            <a:ext cx="4800600" cy="381003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008812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55668" y="228600"/>
            <a:ext cx="46863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2700" y="3200400"/>
            <a:ext cx="3932237" cy="17526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57201"/>
            <a:ext cx="5943600" cy="5943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2699" y="5029200"/>
            <a:ext cx="3932237" cy="1371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008812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55668" y="228600"/>
            <a:ext cx="46863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5240" y="3200400"/>
            <a:ext cx="3932237" cy="17526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" y="0"/>
            <a:ext cx="7008810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5240" y="5029200"/>
            <a:ext cx="3932237" cy="137464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9D9D9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асная полоса"/>
          <p:cNvSpPr/>
          <p:nvPr/>
        </p:nvSpPr>
        <p:spPr>
          <a:xfrm>
            <a:off x="1" y="1"/>
            <a:ext cx="12188824" cy="1524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91440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067800" y="6481760"/>
            <a:ext cx="10668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6800" y="6481760"/>
            <a:ext cx="78486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481760"/>
            <a:ext cx="8382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68680" indent="-182563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400"/>
        </a:spcBef>
        <a:buSzPct val="80000"/>
        <a:buFont typeface="Wingdings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400"/>
        </a:spcBef>
        <a:buSzPct val="80000"/>
        <a:buFont typeface="Wingdings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400"/>
        </a:spcBef>
        <a:buSzPct val="80000"/>
        <a:buFont typeface="Wingdings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400"/>
        </a:spcBef>
        <a:buSzPct val="80000"/>
        <a:buFont typeface="Wingdings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72">
          <p15:clr>
            <a:srgbClr val="F26B43"/>
          </p15:clr>
        </p15:guide>
        <p15:guide id="4" pos="7008">
          <p15:clr>
            <a:srgbClr val="F26B43"/>
          </p15:clr>
        </p15:guide>
        <p15:guide id="5" orient="horz" pos="1152">
          <p15:clr>
            <a:srgbClr val="F26B43"/>
          </p15:clr>
        </p15:guide>
        <p15:guide id="6" orient="horz" pos="4032">
          <p15:clr>
            <a:srgbClr val="F26B43"/>
          </p15:clr>
        </p15:guide>
        <p15:guide id="7" pos="960">
          <p15:clr>
            <a:srgbClr val="F26B43"/>
          </p15:clr>
        </p15:guide>
        <p15:guide id="8" pos="6720">
          <p15:clr>
            <a:srgbClr val="F26B43"/>
          </p15:clr>
        </p15:guide>
        <p15:guide id="9" pos="384">
          <p15:clr>
            <a:srgbClr val="F26B43"/>
          </p15:clr>
        </p15:guide>
        <p15:guide id="10" orient="horz" pos="2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9673" y="2044824"/>
            <a:ext cx="4098175" cy="2104256"/>
          </a:xfrm>
        </p:spPr>
        <p:txBody>
          <a:bodyPr/>
          <a:lstStyle/>
          <a:p>
            <a:pPr algn="ctr"/>
            <a:r>
              <a:rPr lang="ru-RU" dirty="0" smtClean="0"/>
              <a:t>Шкала и первый импульс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51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3.1 Внутренние бары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8800"/>
            <a:ext cx="9257741" cy="5112568"/>
          </a:xfrm>
        </p:spPr>
      </p:pic>
      <p:sp>
        <p:nvSpPr>
          <p:cNvPr id="5" name="TextBox 4"/>
          <p:cNvSpPr txBox="1"/>
          <p:nvPr/>
        </p:nvSpPr>
        <p:spPr>
          <a:xfrm>
            <a:off x="4223792" y="2348880"/>
            <a:ext cx="2038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Более 2-х</a:t>
            </a:r>
          </a:p>
          <a:p>
            <a:pPr algn="ctr"/>
            <a:r>
              <a:rPr lang="ru-RU" dirty="0"/>
              <a:t>в</a:t>
            </a:r>
            <a:r>
              <a:rPr lang="ru-RU" dirty="0" smtClean="0"/>
              <a:t>нутренних баров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151784" y="4040197"/>
            <a:ext cx="288032" cy="190908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97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Видимое замедление цены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556792"/>
            <a:ext cx="9388132" cy="5184576"/>
          </a:xfrm>
        </p:spPr>
      </p:pic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 flipV="1">
            <a:off x="6023992" y="3140968"/>
            <a:ext cx="144016" cy="64807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4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4.1 Видимое замедление цены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00808"/>
            <a:ext cx="9127351" cy="5040560"/>
          </a:xfrm>
        </p:spPr>
      </p:pic>
      <p:sp>
        <p:nvSpPr>
          <p:cNvPr id="6" name="Прямоугольник 5"/>
          <p:cNvSpPr/>
          <p:nvPr/>
        </p:nvSpPr>
        <p:spPr>
          <a:xfrm>
            <a:off x="4799856" y="5157192"/>
            <a:ext cx="360040" cy="14401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99656" y="2624905"/>
            <a:ext cx="4698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Два и более хай примерно на одном уровне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511824" y="5229200"/>
            <a:ext cx="360040" cy="75608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1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Поглощение откатом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99856" y="5157192"/>
            <a:ext cx="360040" cy="14401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99656" y="2624905"/>
            <a:ext cx="4698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Два и более хай примерно на одном уровне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511824" y="5229200"/>
            <a:ext cx="360040" cy="75608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056" y="1556791"/>
            <a:ext cx="9353440" cy="5162281"/>
          </a:xfrm>
        </p:spPr>
      </p:pic>
      <p:sp>
        <p:nvSpPr>
          <p:cNvPr id="10" name="TextBox 9"/>
          <p:cNvSpPr txBox="1"/>
          <p:nvPr/>
        </p:nvSpPr>
        <p:spPr>
          <a:xfrm>
            <a:off x="3762890" y="1981533"/>
            <a:ext cx="5863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Откат в одну свечу + следующая свеча не обновила хая</a:t>
            </a:r>
          </a:p>
          <a:p>
            <a:pPr algn="ctr"/>
            <a:r>
              <a:rPr lang="ru-RU" dirty="0"/>
              <a:t>о</a:t>
            </a:r>
            <a:r>
              <a:rPr lang="ru-RU" dirty="0" smtClean="0"/>
              <a:t>ткатной свечи.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4962485" y="4869160"/>
            <a:ext cx="341427" cy="142103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17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69087"/>
            <a:ext cx="9577064" cy="52889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Два повышающихся хая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3952" y="3861048"/>
            <a:ext cx="324036" cy="36004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5447928" y="2060848"/>
            <a:ext cx="216024" cy="280831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76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 Пропавшая свеча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32" y="1556792"/>
            <a:ext cx="9570168" cy="5301208"/>
          </a:xfrm>
        </p:spPr>
      </p:pic>
      <p:sp>
        <p:nvSpPr>
          <p:cNvPr id="6" name="TextBox 5"/>
          <p:cNvSpPr txBox="1"/>
          <p:nvPr/>
        </p:nvSpPr>
        <p:spPr>
          <a:xfrm>
            <a:off x="3295583" y="5517232"/>
            <a:ext cx="5600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 больших движениях  делается откат в одну свечу,</a:t>
            </a:r>
          </a:p>
          <a:p>
            <a:pPr algn="ctr"/>
            <a:r>
              <a:rPr lang="ru-RU" dirty="0" smtClean="0"/>
              <a:t>после движение продолжается.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606648" y="2060848"/>
            <a:ext cx="144016" cy="151216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8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8. Шпилька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95583" y="5517232"/>
            <a:ext cx="5600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 больших движениях  делается откат в одну свечу,</a:t>
            </a:r>
          </a:p>
          <a:p>
            <a:pPr algn="ctr"/>
            <a:r>
              <a:rPr lang="ru-RU" dirty="0" smtClean="0"/>
              <a:t>после движение продолжается.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606648" y="2060848"/>
            <a:ext cx="144016" cy="151216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94831"/>
            <a:ext cx="9536236" cy="5263169"/>
          </a:xfrm>
        </p:spPr>
      </p:pic>
      <p:cxnSp>
        <p:nvCxnSpPr>
          <p:cNvPr id="9" name="Прямая соединительная линия 8"/>
          <p:cNvCxnSpPr/>
          <p:nvPr/>
        </p:nvCxnSpPr>
        <p:spPr>
          <a:xfrm flipH="1" flipV="1">
            <a:off x="4534640" y="2408067"/>
            <a:ext cx="481240" cy="9609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357312" y="1894524"/>
            <a:ext cx="3863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Видимый откат с длинной шпилькой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03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8.1. Шпилька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95583" y="5517232"/>
            <a:ext cx="5600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 больших движениях  делается откат в одну свечу,</a:t>
            </a:r>
          </a:p>
          <a:p>
            <a:pPr algn="ctr"/>
            <a:r>
              <a:rPr lang="ru-RU" dirty="0" smtClean="0"/>
              <a:t>после движение продолжается.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606648" y="2060848"/>
            <a:ext cx="144016" cy="151216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4534640" y="2408067"/>
            <a:ext cx="481240" cy="9609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84784"/>
            <a:ext cx="9649072" cy="5325444"/>
          </a:xfr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5663952" y="5310337"/>
            <a:ext cx="94824" cy="7903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68679" y="2342562"/>
            <a:ext cx="4127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Шпилька с импульсом без обновления</a:t>
            </a:r>
          </a:p>
          <a:p>
            <a:pPr algn="ctr"/>
            <a:r>
              <a:rPr lang="ru-RU" dirty="0" smtClean="0"/>
              <a:t>хая импульса 1,2 и более свечами.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95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10. </a:t>
            </a:r>
            <a:r>
              <a:rPr lang="ru-RU" dirty="0" smtClean="0"/>
              <a:t>Двойное дно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95583" y="5517232"/>
            <a:ext cx="5600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 больших движениях  делается откат в одну свечу,</a:t>
            </a:r>
          </a:p>
          <a:p>
            <a:pPr algn="ctr"/>
            <a:r>
              <a:rPr lang="ru-RU" dirty="0" smtClean="0"/>
              <a:t>после движение продолжается.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606648" y="2060848"/>
            <a:ext cx="144016" cy="151216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4534640" y="2408067"/>
            <a:ext cx="481240" cy="9609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663952" y="5310337"/>
            <a:ext cx="94824" cy="7903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68679" y="2342562"/>
            <a:ext cx="4127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Шпилька с импульсом без обновления</a:t>
            </a:r>
          </a:p>
          <a:p>
            <a:pPr algn="ctr"/>
            <a:r>
              <a:rPr lang="ru-RU" dirty="0" smtClean="0"/>
              <a:t>хая импульса 1,2 и более свечами.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071664" y="2721570"/>
            <a:ext cx="4400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/>
              <a:t>Гэп</a:t>
            </a:r>
            <a:r>
              <a:rPr lang="ru-RU" dirty="0" smtClean="0"/>
              <a:t> и после откат либо замедление цены.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1"/>
            <a:ext cx="11326454" cy="5271295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5015880" y="4509120"/>
            <a:ext cx="1656184" cy="1800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5740159" y="4621450"/>
            <a:ext cx="211825" cy="14729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70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9</a:t>
            </a:r>
            <a:r>
              <a:rPr lang="ru-RU" dirty="0" smtClean="0"/>
              <a:t>. Разрыв импульса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06648" y="2348880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95583" y="5517232"/>
            <a:ext cx="5600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 больших движениях  делается откат в одну свечу,</a:t>
            </a:r>
          </a:p>
          <a:p>
            <a:pPr algn="ctr"/>
            <a:r>
              <a:rPr lang="ru-RU" dirty="0" smtClean="0"/>
              <a:t>после движение продолжается.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606648" y="2060848"/>
            <a:ext cx="144016" cy="151216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4534640" y="2408067"/>
            <a:ext cx="481240" cy="9609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663952" y="5310337"/>
            <a:ext cx="94824" cy="7903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68679" y="2342562"/>
            <a:ext cx="4127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Шпилька с импульсом без обновления</a:t>
            </a:r>
          </a:p>
          <a:p>
            <a:pPr algn="ctr"/>
            <a:r>
              <a:rPr lang="ru-RU" dirty="0" smtClean="0"/>
              <a:t>хая импульса 1,2 и более свечами.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591563"/>
            <a:ext cx="9507397" cy="5266437"/>
          </a:xfrm>
        </p:spPr>
      </p:pic>
      <p:sp>
        <p:nvSpPr>
          <p:cNvPr id="12" name="TextBox 11"/>
          <p:cNvSpPr txBox="1"/>
          <p:nvPr/>
        </p:nvSpPr>
        <p:spPr>
          <a:xfrm>
            <a:off x="3071664" y="2721570"/>
            <a:ext cx="4400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/>
              <a:t>Гэп</a:t>
            </a:r>
            <a:r>
              <a:rPr lang="ru-RU" dirty="0" smtClean="0"/>
              <a:t> и после откат либо замедление цены.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69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140969"/>
            <a:ext cx="12192000" cy="8640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По первому импульсу</a:t>
            </a:r>
          </a:p>
        </p:txBody>
      </p:sp>
    </p:spTree>
    <p:extLst>
      <p:ext uri="{BB962C8B-B14F-4D97-AF65-F5344CB8AC3E}">
        <p14:creationId xmlns:p14="http://schemas.microsoft.com/office/powerpoint/2010/main" val="133117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Расчеты для 4-х </a:t>
            </a:r>
            <a:r>
              <a:rPr lang="ru-RU" dirty="0" err="1" smtClean="0"/>
              <a:t>значных</a:t>
            </a:r>
            <a:r>
              <a:rPr lang="ru-RU" dirty="0" smtClean="0"/>
              <a:t> котировок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7568" y="2285999"/>
            <a:ext cx="9984432" cy="3807297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Для ТФ от М1 до Н1</a:t>
            </a:r>
          </a:p>
          <a:p>
            <a:r>
              <a:rPr lang="ru-RU" sz="3600" dirty="0"/>
              <a:t>Шкала </a:t>
            </a:r>
            <a:r>
              <a:rPr lang="ru-RU" sz="3600" dirty="0" smtClean="0"/>
              <a:t>= Корень(разница </a:t>
            </a:r>
            <a:r>
              <a:rPr lang="ru-RU" sz="3600" dirty="0"/>
              <a:t>пунктов /100)</a:t>
            </a:r>
          </a:p>
          <a:p>
            <a:r>
              <a:rPr lang="ru-RU" sz="4400" dirty="0">
                <a:solidFill>
                  <a:srgbClr val="FF0000"/>
                </a:solidFill>
              </a:rPr>
              <a:t>Для ТФ от Н4 до </a:t>
            </a:r>
            <a:r>
              <a:rPr lang="en-US" sz="4400" dirty="0">
                <a:solidFill>
                  <a:srgbClr val="FF0000"/>
                </a:solidFill>
              </a:rPr>
              <a:t>MN</a:t>
            </a:r>
            <a:endParaRPr lang="ru-RU" sz="4400" dirty="0">
              <a:solidFill>
                <a:srgbClr val="FF0000"/>
              </a:solidFill>
            </a:endParaRPr>
          </a:p>
          <a:p>
            <a:r>
              <a:rPr lang="ru-RU" sz="3600" dirty="0"/>
              <a:t>Шкала </a:t>
            </a:r>
            <a:r>
              <a:rPr lang="ru-RU" sz="3600" dirty="0" smtClean="0"/>
              <a:t>= Корень(разница </a:t>
            </a:r>
            <a:r>
              <a:rPr lang="ru-RU" sz="3600" dirty="0"/>
              <a:t>пунктов/10)</a:t>
            </a:r>
          </a:p>
        </p:txBody>
      </p:sp>
    </p:spTree>
    <p:extLst>
      <p:ext uri="{BB962C8B-B14F-4D97-AF65-F5344CB8AC3E}">
        <p14:creationId xmlns:p14="http://schemas.microsoft.com/office/powerpoint/2010/main" val="299154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Расчеты для 5-х </a:t>
            </a:r>
            <a:r>
              <a:rPr lang="ru-RU" dirty="0" err="1" smtClean="0"/>
              <a:t>значных</a:t>
            </a:r>
            <a:r>
              <a:rPr lang="ru-RU" dirty="0" smtClean="0"/>
              <a:t> котировок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207568" y="2285999"/>
            <a:ext cx="9984432" cy="3807297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Для ТФ от М1 до Н1</a:t>
            </a:r>
          </a:p>
          <a:p>
            <a:r>
              <a:rPr lang="ru-RU" sz="3600" dirty="0"/>
              <a:t>Шкала </a:t>
            </a:r>
            <a:r>
              <a:rPr lang="ru-RU" sz="3600" dirty="0" smtClean="0"/>
              <a:t>= Корень(разница </a:t>
            </a:r>
            <a:r>
              <a:rPr lang="ru-RU" sz="3600" dirty="0"/>
              <a:t>пунктов /</a:t>
            </a:r>
            <a:r>
              <a:rPr lang="ru-RU" sz="3600" dirty="0" smtClean="0"/>
              <a:t>10)</a:t>
            </a:r>
            <a:endParaRPr lang="ru-RU" sz="3600" dirty="0"/>
          </a:p>
          <a:p>
            <a:r>
              <a:rPr lang="ru-RU" sz="4400" dirty="0">
                <a:solidFill>
                  <a:srgbClr val="FF0000"/>
                </a:solidFill>
              </a:rPr>
              <a:t>Для ТФ от Н4 до </a:t>
            </a:r>
            <a:r>
              <a:rPr lang="en-US" sz="4400" dirty="0">
                <a:solidFill>
                  <a:srgbClr val="FF0000"/>
                </a:solidFill>
              </a:rPr>
              <a:t>MN</a:t>
            </a:r>
            <a:endParaRPr lang="ru-RU" sz="4400" dirty="0">
              <a:solidFill>
                <a:srgbClr val="FF0000"/>
              </a:solidFill>
            </a:endParaRPr>
          </a:p>
          <a:p>
            <a:r>
              <a:rPr lang="ru-RU" sz="3600" dirty="0"/>
              <a:t>Шкала </a:t>
            </a:r>
            <a:r>
              <a:rPr lang="ru-RU" sz="3600" dirty="0" smtClean="0"/>
              <a:t>= Корень(разница пунктов)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2693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Универсальный расчет при непонятных котировках и разницах цен - пример на РТС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9416" y="2132856"/>
            <a:ext cx="10657184" cy="4104456"/>
          </a:xfrm>
        </p:spPr>
        <p:txBody>
          <a:bodyPr>
            <a:noAutofit/>
          </a:bodyPr>
          <a:lstStyle/>
          <a:p>
            <a:r>
              <a:rPr lang="ru-RU" sz="2000" dirty="0"/>
              <a:t>Разница цен первого импульса – 1532636 (</a:t>
            </a:r>
            <a:r>
              <a:rPr lang="ru-RU" sz="2000" dirty="0" smtClean="0"/>
              <a:t>нечетное </a:t>
            </a:r>
            <a:r>
              <a:rPr lang="ru-RU" sz="2000" dirty="0"/>
              <a:t>число цифр)</a:t>
            </a:r>
          </a:p>
          <a:p>
            <a:r>
              <a:rPr lang="ru-RU" sz="2000" dirty="0"/>
              <a:t>В расчете шкалы мы всегда стремимся получить четное число цифр в целой части </a:t>
            </a:r>
            <a:r>
              <a:rPr lang="ru-RU" sz="2000" dirty="0" smtClean="0"/>
              <a:t>числа.</a:t>
            </a:r>
            <a:endParaRPr lang="ru-RU" sz="2000" dirty="0"/>
          </a:p>
          <a:p>
            <a:r>
              <a:rPr lang="ru-RU" sz="2000" dirty="0" smtClean="0"/>
              <a:t>Берем первые </a:t>
            </a:r>
            <a:r>
              <a:rPr lang="ru-RU" sz="2000" dirty="0"/>
              <a:t>4 </a:t>
            </a:r>
            <a:r>
              <a:rPr lang="ru-RU" sz="2000" dirty="0" smtClean="0"/>
              <a:t>знака – </a:t>
            </a:r>
            <a:r>
              <a:rPr lang="ru-RU" sz="2000" dirty="0"/>
              <a:t>1532</a:t>
            </a:r>
          </a:p>
          <a:p>
            <a:r>
              <a:rPr lang="ru-RU" sz="2000" dirty="0" smtClean="0"/>
              <a:t>Извлекаем корень </a:t>
            </a:r>
            <a:r>
              <a:rPr lang="ru-RU" sz="2000" b="1" dirty="0" smtClean="0"/>
              <a:t>√</a:t>
            </a:r>
            <a:r>
              <a:rPr lang="ru-RU" sz="2000" dirty="0" smtClean="0"/>
              <a:t>1532=39,14</a:t>
            </a:r>
            <a:endParaRPr lang="ru-RU" sz="2000" dirty="0"/>
          </a:p>
          <a:p>
            <a:r>
              <a:rPr lang="ru-RU" sz="2000" dirty="0" smtClean="0"/>
              <a:t>По правилу с каждой откинутой цифрой необходимо перенести запятую вправо в сторону увеличения числа. Так в числе 1532636 мы откинули 3 цифры, т.е. </a:t>
            </a:r>
            <a:r>
              <a:rPr lang="ru-RU" sz="2000" dirty="0"/>
              <a:t>636 </a:t>
            </a:r>
            <a:r>
              <a:rPr lang="ru-RU" sz="2000" dirty="0" smtClean="0"/>
              <a:t>и теперь </a:t>
            </a:r>
            <a:r>
              <a:rPr lang="ru-RU" sz="2000" dirty="0"/>
              <a:t>за </a:t>
            </a:r>
            <a:r>
              <a:rPr lang="ru-RU" sz="2000" dirty="0" smtClean="0"/>
              <a:t>каждую цифру переносим запятую в числе 39,14 вправо в сторону увеличения.</a:t>
            </a:r>
            <a:br>
              <a:rPr lang="ru-RU" sz="2000" dirty="0" smtClean="0"/>
            </a:br>
            <a:r>
              <a:rPr lang="ru-RU" sz="2000" dirty="0" smtClean="0"/>
              <a:t>Получаем: 39,14 → </a:t>
            </a:r>
            <a:r>
              <a:rPr lang="ru-RU" sz="2000" b="1" dirty="0" smtClean="0">
                <a:solidFill>
                  <a:srgbClr val="FF0000"/>
                </a:solidFill>
              </a:rPr>
              <a:t>39140</a:t>
            </a:r>
            <a:r>
              <a:rPr lang="ru-RU" sz="2000" dirty="0" smtClean="0"/>
              <a:t> – это и есть шкала угла 1х1 к выбранному инструменту.</a:t>
            </a:r>
          </a:p>
          <a:p>
            <a:r>
              <a:rPr lang="ru-RU" sz="2000" dirty="0" smtClean="0"/>
              <a:t>Если </a:t>
            </a:r>
            <a:r>
              <a:rPr lang="ru-RU" sz="2000" dirty="0"/>
              <a:t>данный у</a:t>
            </a:r>
            <a:r>
              <a:rPr lang="ru-RU" sz="2000" dirty="0" smtClean="0"/>
              <a:t>гол </a:t>
            </a:r>
            <a:r>
              <a:rPr lang="ru-RU" sz="2000" dirty="0"/>
              <a:t>будет слишком </a:t>
            </a:r>
            <a:r>
              <a:rPr lang="ru-RU" sz="2000" dirty="0" smtClean="0"/>
              <a:t>быстрый, то число </a:t>
            </a:r>
            <a:r>
              <a:rPr lang="ru-RU" sz="2000" dirty="0"/>
              <a:t>нужно поделить на </a:t>
            </a:r>
            <a:r>
              <a:rPr lang="ru-RU" sz="2000" dirty="0" smtClean="0"/>
              <a:t>10.</a:t>
            </a:r>
            <a:br>
              <a:rPr lang="ru-RU" sz="2000" dirty="0" smtClean="0"/>
            </a:br>
            <a:r>
              <a:rPr lang="ru-RU" sz="2000" dirty="0" smtClean="0"/>
              <a:t>Если угол </a:t>
            </a:r>
            <a:r>
              <a:rPr lang="ru-RU" sz="2000" dirty="0"/>
              <a:t>окажется </a:t>
            </a:r>
            <a:r>
              <a:rPr lang="ru-RU" sz="2000" dirty="0" smtClean="0"/>
              <a:t>медленным, то число нужно умножить </a:t>
            </a:r>
            <a:r>
              <a:rPr lang="ru-RU" sz="2000" dirty="0"/>
              <a:t>на 10.</a:t>
            </a:r>
          </a:p>
        </p:txBody>
      </p:sp>
    </p:spTree>
    <p:extLst>
      <p:ext uri="{BB962C8B-B14F-4D97-AF65-F5344CB8AC3E}">
        <p14:creationId xmlns:p14="http://schemas.microsoft.com/office/powerpoint/2010/main" val="426446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импульс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564904"/>
            <a:ext cx="12192000" cy="1944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Примеры определения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первого импульса</a:t>
            </a:r>
          </a:p>
        </p:txBody>
      </p:sp>
    </p:spTree>
    <p:extLst>
      <p:ext uri="{BB962C8B-B14F-4D97-AF65-F5344CB8AC3E}">
        <p14:creationId xmlns:p14="http://schemas.microsoft.com/office/powerpoint/2010/main" val="49263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Классический вариант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556792"/>
            <a:ext cx="9361040" cy="5169614"/>
          </a:xfrm>
        </p:spPr>
      </p:pic>
      <p:sp>
        <p:nvSpPr>
          <p:cNvPr id="5" name="TextBox 4"/>
          <p:cNvSpPr txBox="1"/>
          <p:nvPr/>
        </p:nvSpPr>
        <p:spPr>
          <a:xfrm>
            <a:off x="2567608" y="2132856"/>
            <a:ext cx="2703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Первый импульс = свинг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159896" y="4797152"/>
            <a:ext cx="360040" cy="165618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45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Видимый откат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26" y="1556792"/>
            <a:ext cx="9388132" cy="5184576"/>
          </a:xfrm>
        </p:spPr>
      </p:pic>
      <p:sp>
        <p:nvSpPr>
          <p:cNvPr id="5" name="TextBox 4"/>
          <p:cNvSpPr txBox="1"/>
          <p:nvPr/>
        </p:nvSpPr>
        <p:spPr>
          <a:xfrm>
            <a:off x="3935760" y="5085184"/>
            <a:ext cx="411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Видимый откат, но импульс не = свинг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511824" y="2276872"/>
            <a:ext cx="216024" cy="122413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62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Внутренние бары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556792"/>
            <a:ext cx="9388132" cy="5184576"/>
          </a:xfrm>
        </p:spPr>
      </p:pic>
      <p:sp>
        <p:nvSpPr>
          <p:cNvPr id="5" name="Прямоугольник 4"/>
          <p:cNvSpPr/>
          <p:nvPr/>
        </p:nvSpPr>
        <p:spPr>
          <a:xfrm>
            <a:off x="5591944" y="2708920"/>
            <a:ext cx="216024" cy="50405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52672" y="5085184"/>
            <a:ext cx="4169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Видимое замедление цены + более 2-х</a:t>
            </a:r>
          </a:p>
          <a:p>
            <a:pPr algn="ctr"/>
            <a:r>
              <a:rPr lang="ru-RU" dirty="0"/>
              <a:t>в</a:t>
            </a:r>
            <a:r>
              <a:rPr lang="ru-RU" dirty="0" smtClean="0"/>
              <a:t>нутренних баров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5231904" y="2276872"/>
            <a:ext cx="360040" cy="86409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46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calHealth_16x9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MedicalHealth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Рабочий Them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MedicalHealth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Рабочий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Рабочий Them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MedicalHealth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Рабочий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45A98EF-AFBD-4156-994E-8E0D8893B9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медицинским оформлением (широкоэкранный формат)</Template>
  <TotalTime>0</TotalTime>
  <Words>412</Words>
  <Application>Microsoft Office PowerPoint</Application>
  <PresentationFormat>Широкоэкранный</PresentationFormat>
  <Paragraphs>73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Franklin Gothic Medium</vt:lpstr>
      <vt:lpstr>Wingdings</vt:lpstr>
      <vt:lpstr>MedicalHealth_16x9</vt:lpstr>
      <vt:lpstr>Шкала и первый импульс</vt:lpstr>
      <vt:lpstr>Расчеты</vt:lpstr>
      <vt:lpstr>Расчеты для 4-х значных котировок</vt:lpstr>
      <vt:lpstr>Расчеты для 5-х значных котировок</vt:lpstr>
      <vt:lpstr>Универсальный расчет при непонятных котировках и разницах цен - пример на РТС</vt:lpstr>
      <vt:lpstr>Первый импульс</vt:lpstr>
      <vt:lpstr>1. Классический вариант</vt:lpstr>
      <vt:lpstr>2. Видимый откат</vt:lpstr>
      <vt:lpstr>3. Внутренние бары</vt:lpstr>
      <vt:lpstr>3.1 Внутренние бары</vt:lpstr>
      <vt:lpstr>4. Видимое замедление цены</vt:lpstr>
      <vt:lpstr>4.1 Видимое замедление цены </vt:lpstr>
      <vt:lpstr>5. Поглощение откатом</vt:lpstr>
      <vt:lpstr>6. Два повышающихся хая</vt:lpstr>
      <vt:lpstr>7. Пропавшая свеча</vt:lpstr>
      <vt:lpstr>8. Шпилька</vt:lpstr>
      <vt:lpstr>8.1. Шпилька</vt:lpstr>
      <vt:lpstr>10. Двойное дно</vt:lpstr>
      <vt:lpstr>9. Разрыв импульса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2015-11-23T15:48:09Z</dcterms:created>
  <dcterms:modified xsi:type="dcterms:W3CDTF">2016-03-14T16:18:39Z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TC029010249991</vt:lpwstr>
  </property>
</Properties>
</file>